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80"/>
  </p:notesMasterIdLst>
  <p:sldIdLst>
    <p:sldId id="391" r:id="rId2"/>
    <p:sldId id="258" r:id="rId3"/>
    <p:sldId id="340" r:id="rId4"/>
    <p:sldId id="390" r:id="rId5"/>
    <p:sldId id="388" r:id="rId6"/>
    <p:sldId id="281" r:id="rId7"/>
    <p:sldId id="341" r:id="rId8"/>
    <p:sldId id="348" r:id="rId9"/>
    <p:sldId id="285" r:id="rId10"/>
    <p:sldId id="384" r:id="rId11"/>
    <p:sldId id="342" r:id="rId12"/>
    <p:sldId id="385" r:id="rId13"/>
    <p:sldId id="386" r:id="rId14"/>
    <p:sldId id="387" r:id="rId15"/>
    <p:sldId id="346" r:id="rId16"/>
    <p:sldId id="345" r:id="rId17"/>
    <p:sldId id="383" r:id="rId18"/>
    <p:sldId id="289" r:id="rId19"/>
    <p:sldId id="290" r:id="rId20"/>
    <p:sldId id="389" r:id="rId21"/>
    <p:sldId id="291" r:id="rId22"/>
    <p:sldId id="292" r:id="rId23"/>
    <p:sldId id="347" r:id="rId24"/>
    <p:sldId id="296" r:id="rId25"/>
    <p:sldId id="349" r:id="rId26"/>
    <p:sldId id="298" r:id="rId27"/>
    <p:sldId id="299" r:id="rId28"/>
    <p:sldId id="300" r:id="rId29"/>
    <p:sldId id="301" r:id="rId30"/>
    <p:sldId id="350" r:id="rId31"/>
    <p:sldId id="303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80" r:id="rId61"/>
    <p:sldId id="381" r:id="rId62"/>
    <p:sldId id="382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4" r:id="rId78"/>
    <p:sldId id="280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2527" autoAdjust="0"/>
  </p:normalViewPr>
  <p:slideViewPr>
    <p:cSldViewPr snapToGrid="0" snapToObjects="1" showGuides="1">
      <p:cViewPr>
        <p:scale>
          <a:sx n="66" d="100"/>
          <a:sy n="66" d="100"/>
        </p:scale>
        <p:origin x="-2436" y="-9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D4530-A642-4038-BDD0-8F102C0B801A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F3EDCEC-3186-4736-9B90-9D58BE86B94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u="none" dirty="0" smtClean="0"/>
            <a:t>По операциям с акциями возможно получение </a:t>
          </a:r>
          <a:r>
            <a:rPr lang="en-US" sz="2600" b="1" u="none" dirty="0" smtClean="0"/>
            <a:t>2-</a:t>
          </a:r>
          <a:r>
            <a:rPr lang="ru-RU" sz="2600" b="1" u="none" dirty="0" smtClean="0"/>
            <a:t>х видов дохода</a:t>
          </a:r>
          <a:r>
            <a:rPr lang="ru-RU" sz="2600" dirty="0" smtClean="0"/>
            <a:t>: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82549578-F0D5-437B-82B6-C10799A50A15}" type="parTrans" cxnId="{39785E5D-3971-4A4A-B1C9-2B3BB4926EE0}">
      <dgm:prSet/>
      <dgm:spPr/>
      <dgm:t>
        <a:bodyPr/>
        <a:lstStyle/>
        <a:p>
          <a:endParaRPr lang="ru-RU"/>
        </a:p>
      </dgm:t>
    </dgm:pt>
    <dgm:pt modelId="{0E12A3FB-3435-41F7-8E7E-24ED38B4ECA2}" type="sibTrans" cxnId="{39785E5D-3971-4A4A-B1C9-2B3BB4926EE0}">
      <dgm:prSet/>
      <dgm:spPr/>
      <dgm:t>
        <a:bodyPr/>
        <a:lstStyle/>
        <a:p>
          <a:endParaRPr lang="ru-RU"/>
        </a:p>
      </dgm:t>
    </dgm:pt>
    <dgm:pt modelId="{DE7878CE-4CF7-493C-A0BB-C993481FCC35}">
      <dgm:prSet phldrT="[Текст]" custT="1"/>
      <dgm:spPr/>
      <dgm:t>
        <a:bodyPr/>
        <a:lstStyle/>
        <a:p>
          <a:r>
            <a:rPr lang="ru-RU" sz="2800" dirty="0" smtClean="0"/>
            <a:t>дивиденды (текущий доход)</a:t>
          </a:r>
          <a:endParaRPr lang="ru-RU" sz="2800" dirty="0"/>
        </a:p>
      </dgm:t>
    </dgm:pt>
    <dgm:pt modelId="{80C4E392-5A6C-479B-8E94-26A999D9DA1A}" type="parTrans" cxnId="{B0186833-6B38-4AFE-9349-CD09E5BCB113}">
      <dgm:prSet/>
      <dgm:spPr/>
      <dgm:t>
        <a:bodyPr/>
        <a:lstStyle/>
        <a:p>
          <a:endParaRPr lang="ru-RU"/>
        </a:p>
      </dgm:t>
    </dgm:pt>
    <dgm:pt modelId="{2D5F0844-FCBC-4366-9873-19C87EA073F2}" type="sibTrans" cxnId="{B0186833-6B38-4AFE-9349-CD09E5BCB113}">
      <dgm:prSet/>
      <dgm:spPr/>
      <dgm:t>
        <a:bodyPr/>
        <a:lstStyle/>
        <a:p>
          <a:endParaRPr lang="ru-RU"/>
        </a:p>
      </dgm:t>
    </dgm:pt>
    <dgm:pt modelId="{EBD78A70-4183-4666-B80D-FBAF87D6170A}">
      <dgm:prSet phldrT="[Текст]" custT="1"/>
      <dgm:spPr/>
      <dgm:t>
        <a:bodyPr/>
        <a:lstStyle/>
        <a:p>
          <a:r>
            <a:rPr lang="ru-RU" sz="2800" dirty="0" smtClean="0"/>
            <a:t>курсовая разница (капитальный доход</a:t>
          </a:r>
          <a:r>
            <a:rPr lang="ru-RU" sz="1800" dirty="0" smtClean="0"/>
            <a:t>)</a:t>
          </a:r>
          <a:endParaRPr lang="ru-RU" dirty="0"/>
        </a:p>
      </dgm:t>
    </dgm:pt>
    <dgm:pt modelId="{219AE9FB-A5DB-4922-8D02-20B19E39A9BE}" type="parTrans" cxnId="{8811A54C-5D68-4BEC-902F-E327F1B1FC45}">
      <dgm:prSet/>
      <dgm:spPr/>
      <dgm:t>
        <a:bodyPr/>
        <a:lstStyle/>
        <a:p>
          <a:endParaRPr lang="ru-RU"/>
        </a:p>
      </dgm:t>
    </dgm:pt>
    <dgm:pt modelId="{5AE9A3EF-17ED-4F65-9B1C-A1252D0C4781}" type="sibTrans" cxnId="{8811A54C-5D68-4BEC-902F-E327F1B1FC45}">
      <dgm:prSet/>
      <dgm:spPr/>
      <dgm:t>
        <a:bodyPr/>
        <a:lstStyle/>
        <a:p>
          <a:endParaRPr lang="ru-RU"/>
        </a:p>
      </dgm:t>
    </dgm:pt>
    <dgm:pt modelId="{40391588-AAA5-469E-B9BB-8799B3537B52}" type="pres">
      <dgm:prSet presAssocID="{6EAD4530-A642-4038-BDD0-8F102C0B80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881D5-EE2F-4186-9970-6CFEA1A2460E}" type="pres">
      <dgm:prSet presAssocID="{FF3EDCEC-3186-4736-9B90-9D58BE86B94D}" presName="root" presStyleCnt="0"/>
      <dgm:spPr/>
    </dgm:pt>
    <dgm:pt modelId="{3597A3C0-8324-4653-A3E4-FF13A3518337}" type="pres">
      <dgm:prSet presAssocID="{FF3EDCEC-3186-4736-9B90-9D58BE86B94D}" presName="rootComposite" presStyleCnt="0"/>
      <dgm:spPr/>
    </dgm:pt>
    <dgm:pt modelId="{3F838AD8-2E9A-4CFD-8D72-98A4B3EB0729}" type="pres">
      <dgm:prSet presAssocID="{FF3EDCEC-3186-4736-9B90-9D58BE86B94D}" presName="rootText" presStyleLbl="node1" presStyleIdx="0" presStyleCnt="1"/>
      <dgm:spPr/>
      <dgm:t>
        <a:bodyPr/>
        <a:lstStyle/>
        <a:p>
          <a:endParaRPr lang="ru-RU"/>
        </a:p>
      </dgm:t>
    </dgm:pt>
    <dgm:pt modelId="{4789237E-9A5B-4674-97FD-AE660E26EDEC}" type="pres">
      <dgm:prSet presAssocID="{FF3EDCEC-3186-4736-9B90-9D58BE86B94D}" presName="rootConnector" presStyleLbl="node1" presStyleIdx="0" presStyleCnt="1"/>
      <dgm:spPr/>
      <dgm:t>
        <a:bodyPr/>
        <a:lstStyle/>
        <a:p>
          <a:endParaRPr lang="ru-RU"/>
        </a:p>
      </dgm:t>
    </dgm:pt>
    <dgm:pt modelId="{47E5F60D-F3FB-4C9A-ADE7-C2DDC1676AAF}" type="pres">
      <dgm:prSet presAssocID="{FF3EDCEC-3186-4736-9B90-9D58BE86B94D}" presName="childShape" presStyleCnt="0"/>
      <dgm:spPr/>
    </dgm:pt>
    <dgm:pt modelId="{1CFF5185-4BA0-44F8-A663-840FE620F948}" type="pres">
      <dgm:prSet presAssocID="{80C4E392-5A6C-479B-8E94-26A999D9DA1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AAD922B-33AC-458B-B756-D82654BCF284}" type="pres">
      <dgm:prSet presAssocID="{DE7878CE-4CF7-493C-A0BB-C993481FCC3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4A04F-E615-48C4-A9C7-1F00028B5C73}" type="pres">
      <dgm:prSet presAssocID="{219AE9FB-A5DB-4922-8D02-20B19E39A9B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CBFCF1B-3D12-4D3D-99F5-7CAAD4E201C9}" type="pres">
      <dgm:prSet presAssocID="{EBD78A70-4183-4666-B80D-FBAF87D6170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14BAE-EDA7-4F5B-8D11-3C7CF8149703}" type="presOf" srcId="{80C4E392-5A6C-479B-8E94-26A999D9DA1A}" destId="{1CFF5185-4BA0-44F8-A663-840FE620F948}" srcOrd="0" destOrd="0" presId="urn:microsoft.com/office/officeart/2005/8/layout/hierarchy3"/>
    <dgm:cxn modelId="{39785E5D-3971-4A4A-B1C9-2B3BB4926EE0}" srcId="{6EAD4530-A642-4038-BDD0-8F102C0B801A}" destId="{FF3EDCEC-3186-4736-9B90-9D58BE86B94D}" srcOrd="0" destOrd="0" parTransId="{82549578-F0D5-437B-82B6-C10799A50A15}" sibTransId="{0E12A3FB-3435-41F7-8E7E-24ED38B4ECA2}"/>
    <dgm:cxn modelId="{8811A54C-5D68-4BEC-902F-E327F1B1FC45}" srcId="{FF3EDCEC-3186-4736-9B90-9D58BE86B94D}" destId="{EBD78A70-4183-4666-B80D-FBAF87D6170A}" srcOrd="1" destOrd="0" parTransId="{219AE9FB-A5DB-4922-8D02-20B19E39A9BE}" sibTransId="{5AE9A3EF-17ED-4F65-9B1C-A1252D0C4781}"/>
    <dgm:cxn modelId="{E2701B65-08F6-4637-B5B4-2FD0D460DE55}" type="presOf" srcId="{219AE9FB-A5DB-4922-8D02-20B19E39A9BE}" destId="{E0D4A04F-E615-48C4-A9C7-1F00028B5C73}" srcOrd="0" destOrd="0" presId="urn:microsoft.com/office/officeart/2005/8/layout/hierarchy3"/>
    <dgm:cxn modelId="{CB8F328D-7E77-48E2-8B17-A692424A114D}" type="presOf" srcId="{DE7878CE-4CF7-493C-A0BB-C993481FCC35}" destId="{AAAD922B-33AC-458B-B756-D82654BCF284}" srcOrd="0" destOrd="0" presId="urn:microsoft.com/office/officeart/2005/8/layout/hierarchy3"/>
    <dgm:cxn modelId="{F275A975-EAE3-49CD-BA62-FF3EFDDDB1AA}" type="presOf" srcId="{FF3EDCEC-3186-4736-9B90-9D58BE86B94D}" destId="{3F838AD8-2E9A-4CFD-8D72-98A4B3EB0729}" srcOrd="0" destOrd="0" presId="urn:microsoft.com/office/officeart/2005/8/layout/hierarchy3"/>
    <dgm:cxn modelId="{B0186833-6B38-4AFE-9349-CD09E5BCB113}" srcId="{FF3EDCEC-3186-4736-9B90-9D58BE86B94D}" destId="{DE7878CE-4CF7-493C-A0BB-C993481FCC35}" srcOrd="0" destOrd="0" parTransId="{80C4E392-5A6C-479B-8E94-26A999D9DA1A}" sibTransId="{2D5F0844-FCBC-4366-9873-19C87EA073F2}"/>
    <dgm:cxn modelId="{4A45DC14-DC96-44B7-A7C6-6438BAFDBAB0}" type="presOf" srcId="{EBD78A70-4183-4666-B80D-FBAF87D6170A}" destId="{1CBFCF1B-3D12-4D3D-99F5-7CAAD4E201C9}" srcOrd="0" destOrd="0" presId="urn:microsoft.com/office/officeart/2005/8/layout/hierarchy3"/>
    <dgm:cxn modelId="{B11A4398-D86C-46BF-B984-63EA81ABF9FE}" type="presOf" srcId="{6EAD4530-A642-4038-BDD0-8F102C0B801A}" destId="{40391588-AAA5-469E-B9BB-8799B3537B52}" srcOrd="0" destOrd="0" presId="urn:microsoft.com/office/officeart/2005/8/layout/hierarchy3"/>
    <dgm:cxn modelId="{19F3B491-469F-4EE3-9F33-86A647068D8C}" type="presOf" srcId="{FF3EDCEC-3186-4736-9B90-9D58BE86B94D}" destId="{4789237E-9A5B-4674-97FD-AE660E26EDEC}" srcOrd="1" destOrd="0" presId="urn:microsoft.com/office/officeart/2005/8/layout/hierarchy3"/>
    <dgm:cxn modelId="{084633C6-4CCA-4833-94CD-4F5FB851F767}" type="presParOf" srcId="{40391588-AAA5-469E-B9BB-8799B3537B52}" destId="{15B881D5-EE2F-4186-9970-6CFEA1A2460E}" srcOrd="0" destOrd="0" presId="urn:microsoft.com/office/officeart/2005/8/layout/hierarchy3"/>
    <dgm:cxn modelId="{C7B1A9A4-46D4-403D-BFE8-E9167D13EE42}" type="presParOf" srcId="{15B881D5-EE2F-4186-9970-6CFEA1A2460E}" destId="{3597A3C0-8324-4653-A3E4-FF13A3518337}" srcOrd="0" destOrd="0" presId="urn:microsoft.com/office/officeart/2005/8/layout/hierarchy3"/>
    <dgm:cxn modelId="{7FF13196-95F5-4B0A-A61B-04BC853488A7}" type="presParOf" srcId="{3597A3C0-8324-4653-A3E4-FF13A3518337}" destId="{3F838AD8-2E9A-4CFD-8D72-98A4B3EB0729}" srcOrd="0" destOrd="0" presId="urn:microsoft.com/office/officeart/2005/8/layout/hierarchy3"/>
    <dgm:cxn modelId="{B99B9433-9E96-4D1B-96B3-AC23C3D3380C}" type="presParOf" srcId="{3597A3C0-8324-4653-A3E4-FF13A3518337}" destId="{4789237E-9A5B-4674-97FD-AE660E26EDEC}" srcOrd="1" destOrd="0" presId="urn:microsoft.com/office/officeart/2005/8/layout/hierarchy3"/>
    <dgm:cxn modelId="{B94DD254-1510-4928-8353-B0D0F69A1633}" type="presParOf" srcId="{15B881D5-EE2F-4186-9970-6CFEA1A2460E}" destId="{47E5F60D-F3FB-4C9A-ADE7-C2DDC1676AAF}" srcOrd="1" destOrd="0" presId="urn:microsoft.com/office/officeart/2005/8/layout/hierarchy3"/>
    <dgm:cxn modelId="{2FBB38E3-B3AE-4803-B339-1D833ACB0C39}" type="presParOf" srcId="{47E5F60D-F3FB-4C9A-ADE7-C2DDC1676AAF}" destId="{1CFF5185-4BA0-44F8-A663-840FE620F948}" srcOrd="0" destOrd="0" presId="urn:microsoft.com/office/officeart/2005/8/layout/hierarchy3"/>
    <dgm:cxn modelId="{9D07E9C4-4A65-4B20-8EBE-8A7B11A79654}" type="presParOf" srcId="{47E5F60D-F3FB-4C9A-ADE7-C2DDC1676AAF}" destId="{AAAD922B-33AC-458B-B756-D82654BCF284}" srcOrd="1" destOrd="0" presId="urn:microsoft.com/office/officeart/2005/8/layout/hierarchy3"/>
    <dgm:cxn modelId="{D00D2132-832B-44EF-B08C-84A7001E4AAD}" type="presParOf" srcId="{47E5F60D-F3FB-4C9A-ADE7-C2DDC1676AAF}" destId="{E0D4A04F-E615-48C4-A9C7-1F00028B5C73}" srcOrd="2" destOrd="0" presId="urn:microsoft.com/office/officeart/2005/8/layout/hierarchy3"/>
    <dgm:cxn modelId="{C32BAA8D-E979-4030-960E-CDE0B2683B4F}" type="presParOf" srcId="{47E5F60D-F3FB-4C9A-ADE7-C2DDC1676AAF}" destId="{1CBFCF1B-3D12-4D3D-99F5-7CAAD4E201C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92894-7AB0-4B8C-A96C-2C49B2BF4F9E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57D9A7-CF96-4D40-90AD-8F4D3E0AE099}">
      <dgm:prSet custT="1"/>
      <dgm:spPr/>
      <dgm:t>
        <a:bodyPr/>
        <a:lstStyle/>
        <a:p>
          <a:pPr rtl="0"/>
          <a:r>
            <a:rPr lang="ru-RU" sz="4400" b="1" smtClean="0"/>
            <a:t>3 ключевых элемента дивидендной политики </a:t>
          </a:r>
          <a:endParaRPr lang="ru-RU" sz="4400" b="1" dirty="0"/>
        </a:p>
      </dgm:t>
    </dgm:pt>
    <dgm:pt modelId="{08506664-7CA2-4AD9-AEC2-09E67800024A}" type="parTrans" cxnId="{F145101F-0E1D-417D-B6D6-B00A155B80F9}">
      <dgm:prSet/>
      <dgm:spPr/>
      <dgm:t>
        <a:bodyPr/>
        <a:lstStyle/>
        <a:p>
          <a:endParaRPr lang="ru-RU"/>
        </a:p>
      </dgm:t>
    </dgm:pt>
    <dgm:pt modelId="{29D85329-47DC-4D61-BC37-E7B9D987B6BE}" type="sibTrans" cxnId="{F145101F-0E1D-417D-B6D6-B00A155B80F9}">
      <dgm:prSet/>
      <dgm:spPr/>
      <dgm:t>
        <a:bodyPr/>
        <a:lstStyle/>
        <a:p>
          <a:endParaRPr lang="ru-RU"/>
        </a:p>
      </dgm:t>
    </dgm:pt>
    <dgm:pt modelId="{DFDA9221-5F23-4E33-B89E-6B5D44830C23}">
      <dgm:prSet custT="1"/>
      <dgm:spPr/>
      <dgm:t>
        <a:bodyPr/>
        <a:lstStyle/>
        <a:p>
          <a:pPr algn="l" rtl="0"/>
          <a:r>
            <a:rPr lang="ru-RU" sz="2400" b="1" dirty="0" smtClean="0"/>
            <a:t>1. Какая часть прибыли в среднем должна быть выплачена в течение определенного времени? </a:t>
          </a:r>
          <a:r>
            <a:rPr lang="ru-RU" sz="2400" dirty="0" smtClean="0"/>
            <a:t>Это выбор целевого значения коэффициента выплаты дивидендов.</a:t>
          </a:r>
          <a:endParaRPr lang="ru-RU" sz="2400" dirty="0"/>
        </a:p>
      </dgm:t>
    </dgm:pt>
    <dgm:pt modelId="{2180BC54-CAEF-4ACC-8537-C4EF04F2C416}" type="parTrans" cxnId="{7F1A6220-6542-4795-87F4-D2A550FC8771}">
      <dgm:prSet/>
      <dgm:spPr/>
      <dgm:t>
        <a:bodyPr/>
        <a:lstStyle/>
        <a:p>
          <a:endParaRPr lang="ru-RU"/>
        </a:p>
      </dgm:t>
    </dgm:pt>
    <dgm:pt modelId="{A771DF73-2CA7-470C-AF46-81BAD3818B02}" type="sibTrans" cxnId="{7F1A6220-6542-4795-87F4-D2A550FC8771}">
      <dgm:prSet/>
      <dgm:spPr/>
      <dgm:t>
        <a:bodyPr/>
        <a:lstStyle/>
        <a:p>
          <a:endParaRPr lang="ru-RU"/>
        </a:p>
      </dgm:t>
    </dgm:pt>
    <dgm:pt modelId="{101D88E7-0CC7-441C-B6CA-6CEE55868F80}">
      <dgm:prSet custT="1"/>
      <dgm:spPr/>
      <dgm:t>
        <a:bodyPr/>
        <a:lstStyle/>
        <a:p>
          <a:pPr algn="l" rtl="0"/>
          <a:r>
            <a:rPr lang="ru-RU" sz="2400" dirty="0" smtClean="0"/>
            <a:t>2. </a:t>
          </a:r>
          <a:r>
            <a:rPr lang="ru-RU" sz="2400" b="1" dirty="0" smtClean="0"/>
            <a:t>Должна ли фирма пытаться поддерживать стабильный рост дивидендов</a:t>
          </a:r>
          <a:r>
            <a:rPr lang="ru-RU" sz="2400" dirty="0" smtClean="0"/>
            <a:t> или она должна ежегодно менять размер дивидендов в зависимости от своих внутренних потребностей в средствах и потоков денежных средств? </a:t>
          </a:r>
          <a:endParaRPr lang="ru-RU" sz="2400" dirty="0"/>
        </a:p>
      </dgm:t>
    </dgm:pt>
    <dgm:pt modelId="{94BE921B-EB42-4153-8476-ADBF377A27EA}" type="parTrans" cxnId="{CAA65BF2-1787-4B15-9212-14462241FC76}">
      <dgm:prSet/>
      <dgm:spPr/>
      <dgm:t>
        <a:bodyPr/>
        <a:lstStyle/>
        <a:p>
          <a:endParaRPr lang="ru-RU"/>
        </a:p>
      </dgm:t>
    </dgm:pt>
    <dgm:pt modelId="{72F6F83C-4694-4528-B3BA-0ABF9A459055}" type="sibTrans" cxnId="{CAA65BF2-1787-4B15-9212-14462241FC76}">
      <dgm:prSet/>
      <dgm:spPr/>
      <dgm:t>
        <a:bodyPr/>
        <a:lstStyle/>
        <a:p>
          <a:endParaRPr lang="ru-RU"/>
        </a:p>
      </dgm:t>
    </dgm:pt>
    <dgm:pt modelId="{068D21F0-9B32-4114-A2B9-D5D6D6400D03}">
      <dgm:prSet custT="1"/>
      <dgm:spPr/>
      <dgm:t>
        <a:bodyPr/>
        <a:lstStyle/>
        <a:p>
          <a:pPr algn="l" rtl="0"/>
          <a:r>
            <a:rPr lang="ru-RU" sz="2400" b="1" dirty="0" smtClean="0"/>
            <a:t>3. Какое количество долларов должна фирма выплатить в виде текущих дивидендов? </a:t>
          </a:r>
          <a:endParaRPr lang="ru-RU" sz="2400" b="1" dirty="0"/>
        </a:p>
      </dgm:t>
    </dgm:pt>
    <dgm:pt modelId="{6CB9B796-D700-475A-959E-B9C8C8E432F3}" type="parTrans" cxnId="{FCDFA55F-D868-43D9-89BF-AFC02EF22947}">
      <dgm:prSet/>
      <dgm:spPr/>
      <dgm:t>
        <a:bodyPr/>
        <a:lstStyle/>
        <a:p>
          <a:endParaRPr lang="ru-RU"/>
        </a:p>
      </dgm:t>
    </dgm:pt>
    <dgm:pt modelId="{547A003A-9000-4709-B75A-4BE5DD4E3BDC}" type="sibTrans" cxnId="{FCDFA55F-D868-43D9-89BF-AFC02EF22947}">
      <dgm:prSet/>
      <dgm:spPr/>
      <dgm:t>
        <a:bodyPr/>
        <a:lstStyle/>
        <a:p>
          <a:endParaRPr lang="ru-RU"/>
        </a:p>
      </dgm:t>
    </dgm:pt>
    <dgm:pt modelId="{A7B86881-55E1-4120-853D-0C816983A533}" type="pres">
      <dgm:prSet presAssocID="{7CD92894-7AB0-4B8C-A96C-2C49B2BF4F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00AAE-92D1-42F7-B1BA-3BE2735D0218}" type="pres">
      <dgm:prSet presAssocID="{4757D9A7-CF96-4D40-90AD-8F4D3E0AE099}" presName="circle1" presStyleLbl="node1" presStyleIdx="0" presStyleCnt="4"/>
      <dgm:spPr/>
    </dgm:pt>
    <dgm:pt modelId="{4BBAED3F-BB30-4931-91F6-E0CB9E459045}" type="pres">
      <dgm:prSet presAssocID="{4757D9A7-CF96-4D40-90AD-8F4D3E0AE099}" presName="space" presStyleCnt="0"/>
      <dgm:spPr/>
    </dgm:pt>
    <dgm:pt modelId="{73B3CD8A-42BA-4A4D-AF74-3C3F97F4B271}" type="pres">
      <dgm:prSet presAssocID="{4757D9A7-CF96-4D40-90AD-8F4D3E0AE099}" presName="rect1" presStyleLbl="alignAcc1" presStyleIdx="0" presStyleCnt="4"/>
      <dgm:spPr/>
      <dgm:t>
        <a:bodyPr/>
        <a:lstStyle/>
        <a:p>
          <a:endParaRPr lang="ru-RU"/>
        </a:p>
      </dgm:t>
    </dgm:pt>
    <dgm:pt modelId="{348453F0-F5A6-47ED-A55C-C758DA691775}" type="pres">
      <dgm:prSet presAssocID="{DFDA9221-5F23-4E33-B89E-6B5D44830C23}" presName="vertSpace2" presStyleLbl="node1" presStyleIdx="0" presStyleCnt="4"/>
      <dgm:spPr/>
    </dgm:pt>
    <dgm:pt modelId="{3F14BBDD-B9ED-4BCD-8F43-94C7808986A8}" type="pres">
      <dgm:prSet presAssocID="{DFDA9221-5F23-4E33-B89E-6B5D44830C23}" presName="circle2" presStyleLbl="node1" presStyleIdx="1" presStyleCnt="4"/>
      <dgm:spPr/>
    </dgm:pt>
    <dgm:pt modelId="{CB726A5C-F8FD-4640-BD8D-D91A950093A0}" type="pres">
      <dgm:prSet presAssocID="{DFDA9221-5F23-4E33-B89E-6B5D44830C23}" presName="rect2" presStyleLbl="alignAcc1" presStyleIdx="1" presStyleCnt="4"/>
      <dgm:spPr/>
      <dgm:t>
        <a:bodyPr/>
        <a:lstStyle/>
        <a:p>
          <a:endParaRPr lang="ru-RU"/>
        </a:p>
      </dgm:t>
    </dgm:pt>
    <dgm:pt modelId="{FC26F69B-DFD1-4370-BC2D-350524B268FB}" type="pres">
      <dgm:prSet presAssocID="{101D88E7-0CC7-441C-B6CA-6CEE55868F80}" presName="vertSpace3" presStyleLbl="node1" presStyleIdx="1" presStyleCnt="4"/>
      <dgm:spPr/>
    </dgm:pt>
    <dgm:pt modelId="{E204DB30-9FAB-4086-B938-38ADEC2D8A72}" type="pres">
      <dgm:prSet presAssocID="{101D88E7-0CC7-441C-B6CA-6CEE55868F80}" presName="circle3" presStyleLbl="node1" presStyleIdx="2" presStyleCnt="4"/>
      <dgm:spPr/>
    </dgm:pt>
    <dgm:pt modelId="{9A3EBA7F-9F0B-4908-86B5-803B52AD0DB1}" type="pres">
      <dgm:prSet presAssocID="{101D88E7-0CC7-441C-B6CA-6CEE55868F80}" presName="rect3" presStyleLbl="alignAcc1" presStyleIdx="2" presStyleCnt="4"/>
      <dgm:spPr/>
      <dgm:t>
        <a:bodyPr/>
        <a:lstStyle/>
        <a:p>
          <a:endParaRPr lang="ru-RU"/>
        </a:p>
      </dgm:t>
    </dgm:pt>
    <dgm:pt modelId="{75BF0CB2-70F5-4D18-B8B8-C1A9FDD44B88}" type="pres">
      <dgm:prSet presAssocID="{068D21F0-9B32-4114-A2B9-D5D6D6400D03}" presName="vertSpace4" presStyleLbl="node1" presStyleIdx="2" presStyleCnt="4"/>
      <dgm:spPr/>
    </dgm:pt>
    <dgm:pt modelId="{D0FA7C22-C9F6-40C7-AA6B-4475791AA910}" type="pres">
      <dgm:prSet presAssocID="{068D21F0-9B32-4114-A2B9-D5D6D6400D03}" presName="circle4" presStyleLbl="node1" presStyleIdx="3" presStyleCnt="4"/>
      <dgm:spPr/>
    </dgm:pt>
    <dgm:pt modelId="{6C484F3B-0CCB-4CA8-9F24-36DBA3CAD2AA}" type="pres">
      <dgm:prSet presAssocID="{068D21F0-9B32-4114-A2B9-D5D6D6400D03}" presName="rect4" presStyleLbl="alignAcc1" presStyleIdx="3" presStyleCnt="4"/>
      <dgm:spPr/>
      <dgm:t>
        <a:bodyPr/>
        <a:lstStyle/>
        <a:p>
          <a:endParaRPr lang="ru-RU"/>
        </a:p>
      </dgm:t>
    </dgm:pt>
    <dgm:pt modelId="{1A0F611C-9433-4723-A5E1-98040407F4A0}" type="pres">
      <dgm:prSet presAssocID="{4757D9A7-CF96-4D40-90AD-8F4D3E0AE09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6C111-9593-4C36-9975-5BDD8A6D268D}" type="pres">
      <dgm:prSet presAssocID="{DFDA9221-5F23-4E33-B89E-6B5D44830C2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7DD9E-7896-4ADA-B050-28C4681072E4}" type="pres">
      <dgm:prSet presAssocID="{101D88E7-0CC7-441C-B6CA-6CEE55868F8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217A3-3250-4A5B-888F-4EDD67A8B727}" type="pres">
      <dgm:prSet presAssocID="{068D21F0-9B32-4114-A2B9-D5D6D6400D0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65BF2-1787-4B15-9212-14462241FC76}" srcId="{7CD92894-7AB0-4B8C-A96C-2C49B2BF4F9E}" destId="{101D88E7-0CC7-441C-B6CA-6CEE55868F80}" srcOrd="2" destOrd="0" parTransId="{94BE921B-EB42-4153-8476-ADBF377A27EA}" sibTransId="{72F6F83C-4694-4528-B3BA-0ABF9A459055}"/>
    <dgm:cxn modelId="{E3D2697B-161A-437D-BE9C-2D4665639D61}" type="presOf" srcId="{7CD92894-7AB0-4B8C-A96C-2C49B2BF4F9E}" destId="{A7B86881-55E1-4120-853D-0C816983A533}" srcOrd="0" destOrd="0" presId="urn:microsoft.com/office/officeart/2005/8/layout/target3"/>
    <dgm:cxn modelId="{E6CAB4F7-BC38-4235-8257-C6B3E08480A6}" type="presOf" srcId="{101D88E7-0CC7-441C-B6CA-6CEE55868F80}" destId="{9A3EBA7F-9F0B-4908-86B5-803B52AD0DB1}" srcOrd="0" destOrd="0" presId="urn:microsoft.com/office/officeart/2005/8/layout/target3"/>
    <dgm:cxn modelId="{23911795-3E2E-48D2-876F-BD5B45F8E473}" type="presOf" srcId="{DFDA9221-5F23-4E33-B89E-6B5D44830C23}" destId="{CB726A5C-F8FD-4640-BD8D-D91A950093A0}" srcOrd="0" destOrd="0" presId="urn:microsoft.com/office/officeart/2005/8/layout/target3"/>
    <dgm:cxn modelId="{FCDFA55F-D868-43D9-89BF-AFC02EF22947}" srcId="{7CD92894-7AB0-4B8C-A96C-2C49B2BF4F9E}" destId="{068D21F0-9B32-4114-A2B9-D5D6D6400D03}" srcOrd="3" destOrd="0" parTransId="{6CB9B796-D700-475A-959E-B9C8C8E432F3}" sibTransId="{547A003A-9000-4709-B75A-4BE5DD4E3BDC}"/>
    <dgm:cxn modelId="{E9BB3902-F36F-4393-B716-B63B4D327CB3}" type="presOf" srcId="{101D88E7-0CC7-441C-B6CA-6CEE55868F80}" destId="{3ED7DD9E-7896-4ADA-B050-28C4681072E4}" srcOrd="1" destOrd="0" presId="urn:microsoft.com/office/officeart/2005/8/layout/target3"/>
    <dgm:cxn modelId="{0F25A5C1-1FAC-4856-9B40-7ECD7CF4C68A}" type="presOf" srcId="{068D21F0-9B32-4114-A2B9-D5D6D6400D03}" destId="{3FC217A3-3250-4A5B-888F-4EDD67A8B727}" srcOrd="1" destOrd="0" presId="urn:microsoft.com/office/officeart/2005/8/layout/target3"/>
    <dgm:cxn modelId="{9544F1B1-1A56-4947-ABF1-A2DBC3CF57EF}" type="presOf" srcId="{068D21F0-9B32-4114-A2B9-D5D6D6400D03}" destId="{6C484F3B-0CCB-4CA8-9F24-36DBA3CAD2AA}" srcOrd="0" destOrd="0" presId="urn:microsoft.com/office/officeart/2005/8/layout/target3"/>
    <dgm:cxn modelId="{F145101F-0E1D-417D-B6D6-B00A155B80F9}" srcId="{7CD92894-7AB0-4B8C-A96C-2C49B2BF4F9E}" destId="{4757D9A7-CF96-4D40-90AD-8F4D3E0AE099}" srcOrd="0" destOrd="0" parTransId="{08506664-7CA2-4AD9-AEC2-09E67800024A}" sibTransId="{29D85329-47DC-4D61-BC37-E7B9D987B6BE}"/>
    <dgm:cxn modelId="{F3BD2484-CF8D-4823-BCC8-CC63D46604C7}" type="presOf" srcId="{4757D9A7-CF96-4D40-90AD-8F4D3E0AE099}" destId="{1A0F611C-9433-4723-A5E1-98040407F4A0}" srcOrd="1" destOrd="0" presId="urn:microsoft.com/office/officeart/2005/8/layout/target3"/>
    <dgm:cxn modelId="{0DAF4EC5-E171-4416-94B3-493C41920FAA}" type="presOf" srcId="{DFDA9221-5F23-4E33-B89E-6B5D44830C23}" destId="{5AB6C111-9593-4C36-9975-5BDD8A6D268D}" srcOrd="1" destOrd="0" presId="urn:microsoft.com/office/officeart/2005/8/layout/target3"/>
    <dgm:cxn modelId="{C1E01C62-5FF7-4D67-8A50-C0868398C825}" type="presOf" srcId="{4757D9A7-CF96-4D40-90AD-8F4D3E0AE099}" destId="{73B3CD8A-42BA-4A4D-AF74-3C3F97F4B271}" srcOrd="0" destOrd="0" presId="urn:microsoft.com/office/officeart/2005/8/layout/target3"/>
    <dgm:cxn modelId="{7F1A6220-6542-4795-87F4-D2A550FC8771}" srcId="{7CD92894-7AB0-4B8C-A96C-2C49B2BF4F9E}" destId="{DFDA9221-5F23-4E33-B89E-6B5D44830C23}" srcOrd="1" destOrd="0" parTransId="{2180BC54-CAEF-4ACC-8537-C4EF04F2C416}" sibTransId="{A771DF73-2CA7-470C-AF46-81BAD3818B02}"/>
    <dgm:cxn modelId="{18E9A5E7-4208-4559-A469-0999EF29C813}" type="presParOf" srcId="{A7B86881-55E1-4120-853D-0C816983A533}" destId="{F8800AAE-92D1-42F7-B1BA-3BE2735D0218}" srcOrd="0" destOrd="0" presId="urn:microsoft.com/office/officeart/2005/8/layout/target3"/>
    <dgm:cxn modelId="{28B1C206-AD1C-4633-A6DE-A2BC82B3C8F6}" type="presParOf" srcId="{A7B86881-55E1-4120-853D-0C816983A533}" destId="{4BBAED3F-BB30-4931-91F6-E0CB9E459045}" srcOrd="1" destOrd="0" presId="urn:microsoft.com/office/officeart/2005/8/layout/target3"/>
    <dgm:cxn modelId="{842D2F5B-007D-40BF-8BF6-5D3A1FA8F659}" type="presParOf" srcId="{A7B86881-55E1-4120-853D-0C816983A533}" destId="{73B3CD8A-42BA-4A4D-AF74-3C3F97F4B271}" srcOrd="2" destOrd="0" presId="urn:microsoft.com/office/officeart/2005/8/layout/target3"/>
    <dgm:cxn modelId="{834C7288-C901-4CFC-9DF9-BF6E3BB01053}" type="presParOf" srcId="{A7B86881-55E1-4120-853D-0C816983A533}" destId="{348453F0-F5A6-47ED-A55C-C758DA691775}" srcOrd="3" destOrd="0" presId="urn:microsoft.com/office/officeart/2005/8/layout/target3"/>
    <dgm:cxn modelId="{5F2E26AD-6C52-47C3-BE13-9C0D428C7FD4}" type="presParOf" srcId="{A7B86881-55E1-4120-853D-0C816983A533}" destId="{3F14BBDD-B9ED-4BCD-8F43-94C7808986A8}" srcOrd="4" destOrd="0" presId="urn:microsoft.com/office/officeart/2005/8/layout/target3"/>
    <dgm:cxn modelId="{A40D2831-923B-405A-8563-3A59159F9636}" type="presParOf" srcId="{A7B86881-55E1-4120-853D-0C816983A533}" destId="{CB726A5C-F8FD-4640-BD8D-D91A950093A0}" srcOrd="5" destOrd="0" presId="urn:microsoft.com/office/officeart/2005/8/layout/target3"/>
    <dgm:cxn modelId="{D84D6250-7A33-420C-9D70-535ED9B1DFAA}" type="presParOf" srcId="{A7B86881-55E1-4120-853D-0C816983A533}" destId="{FC26F69B-DFD1-4370-BC2D-350524B268FB}" srcOrd="6" destOrd="0" presId="urn:microsoft.com/office/officeart/2005/8/layout/target3"/>
    <dgm:cxn modelId="{C29E1803-2843-47B2-BF13-197F32EC41F3}" type="presParOf" srcId="{A7B86881-55E1-4120-853D-0C816983A533}" destId="{E204DB30-9FAB-4086-B938-38ADEC2D8A72}" srcOrd="7" destOrd="0" presId="urn:microsoft.com/office/officeart/2005/8/layout/target3"/>
    <dgm:cxn modelId="{23A3F791-2FFF-44CC-9FDC-161CB605762D}" type="presParOf" srcId="{A7B86881-55E1-4120-853D-0C816983A533}" destId="{9A3EBA7F-9F0B-4908-86B5-803B52AD0DB1}" srcOrd="8" destOrd="0" presId="urn:microsoft.com/office/officeart/2005/8/layout/target3"/>
    <dgm:cxn modelId="{74B506B7-3CD0-43C1-A987-8DA4CA898C87}" type="presParOf" srcId="{A7B86881-55E1-4120-853D-0C816983A533}" destId="{75BF0CB2-70F5-4D18-B8B8-C1A9FDD44B88}" srcOrd="9" destOrd="0" presId="urn:microsoft.com/office/officeart/2005/8/layout/target3"/>
    <dgm:cxn modelId="{1E2C1421-6D77-4F62-B62E-BD1EAEAE43AC}" type="presParOf" srcId="{A7B86881-55E1-4120-853D-0C816983A533}" destId="{D0FA7C22-C9F6-40C7-AA6B-4475791AA910}" srcOrd="10" destOrd="0" presId="urn:microsoft.com/office/officeart/2005/8/layout/target3"/>
    <dgm:cxn modelId="{E7113556-47C5-47BE-A093-17978A6B6AB2}" type="presParOf" srcId="{A7B86881-55E1-4120-853D-0C816983A533}" destId="{6C484F3B-0CCB-4CA8-9F24-36DBA3CAD2AA}" srcOrd="11" destOrd="0" presId="urn:microsoft.com/office/officeart/2005/8/layout/target3"/>
    <dgm:cxn modelId="{D1AF2E4C-9809-4305-AECA-53D9F06CEB24}" type="presParOf" srcId="{A7B86881-55E1-4120-853D-0C816983A533}" destId="{1A0F611C-9433-4723-A5E1-98040407F4A0}" srcOrd="12" destOrd="0" presId="urn:microsoft.com/office/officeart/2005/8/layout/target3"/>
    <dgm:cxn modelId="{D9534A05-08C5-4123-8812-88341ED9455E}" type="presParOf" srcId="{A7B86881-55E1-4120-853D-0C816983A533}" destId="{5AB6C111-9593-4C36-9975-5BDD8A6D268D}" srcOrd="13" destOrd="0" presId="urn:microsoft.com/office/officeart/2005/8/layout/target3"/>
    <dgm:cxn modelId="{8F1018C5-9FF7-4CD8-B127-18C1AA4571B2}" type="presParOf" srcId="{A7B86881-55E1-4120-853D-0C816983A533}" destId="{3ED7DD9E-7896-4ADA-B050-28C4681072E4}" srcOrd="14" destOrd="0" presId="urn:microsoft.com/office/officeart/2005/8/layout/target3"/>
    <dgm:cxn modelId="{87126086-AC71-47C2-86A3-B23A2861379B}" type="presParOf" srcId="{A7B86881-55E1-4120-853D-0C816983A533}" destId="{3FC217A3-3250-4A5B-888F-4EDD67A8B72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E496D-A6E5-4F88-A96D-202C7BBB6D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874099E-03F8-4AA1-BBF5-28E5D5BB597D}">
      <dgm:prSet/>
      <dgm:spPr/>
      <dgm:t>
        <a:bodyPr/>
        <a:lstStyle/>
        <a:p>
          <a:pPr rtl="0"/>
          <a:r>
            <a:rPr lang="ru-RU" b="1" dirty="0" smtClean="0">
              <a:solidFill>
                <a:srgbClr val="B51717"/>
              </a:solidFill>
            </a:rPr>
            <a:t>Факторы, влияющие на доходность акции: </a:t>
          </a:r>
          <a:endParaRPr lang="ru-RU" b="1" dirty="0">
            <a:solidFill>
              <a:srgbClr val="B51717"/>
            </a:solidFill>
          </a:endParaRPr>
        </a:p>
      </dgm:t>
    </dgm:pt>
    <dgm:pt modelId="{8B693206-8265-4260-9636-D311F3CF675F}" type="parTrans" cxnId="{6E684954-CD95-42CA-8C0F-B3A975EED9F5}">
      <dgm:prSet/>
      <dgm:spPr/>
      <dgm:t>
        <a:bodyPr/>
        <a:lstStyle/>
        <a:p>
          <a:endParaRPr lang="ru-RU"/>
        </a:p>
      </dgm:t>
    </dgm:pt>
    <dgm:pt modelId="{2C4CD51B-1933-46B0-94B7-F2D75A4F8CC6}" type="sibTrans" cxnId="{6E684954-CD95-42CA-8C0F-B3A975EED9F5}">
      <dgm:prSet/>
      <dgm:spPr/>
      <dgm:t>
        <a:bodyPr/>
        <a:lstStyle/>
        <a:p>
          <a:endParaRPr lang="ru-RU"/>
        </a:p>
      </dgm:t>
    </dgm:pt>
    <dgm:pt modelId="{FB57500D-B1E1-465B-9BC8-88664C3E3F19}">
      <dgm:prSet/>
      <dgm:spPr/>
      <dgm:t>
        <a:bodyPr/>
        <a:lstStyle/>
        <a:p>
          <a:pPr rtl="0"/>
          <a:r>
            <a:rPr lang="ru-RU" dirty="0" smtClean="0"/>
            <a:t>размер дивидендных выплат;</a:t>
          </a:r>
          <a:endParaRPr lang="ru-RU" dirty="0"/>
        </a:p>
      </dgm:t>
    </dgm:pt>
    <dgm:pt modelId="{9918AA04-E092-43C2-A437-F38FF98F5ECF}" type="parTrans" cxnId="{798C7340-7752-47F7-A309-5DB18130BEFF}">
      <dgm:prSet/>
      <dgm:spPr/>
      <dgm:t>
        <a:bodyPr/>
        <a:lstStyle/>
        <a:p>
          <a:endParaRPr lang="ru-RU"/>
        </a:p>
      </dgm:t>
    </dgm:pt>
    <dgm:pt modelId="{9AD6682F-24E7-4B34-9518-38403E85635B}" type="sibTrans" cxnId="{798C7340-7752-47F7-A309-5DB18130BEFF}">
      <dgm:prSet/>
      <dgm:spPr/>
      <dgm:t>
        <a:bodyPr/>
        <a:lstStyle/>
        <a:p>
          <a:endParaRPr lang="ru-RU"/>
        </a:p>
      </dgm:t>
    </dgm:pt>
    <dgm:pt modelId="{0493B327-DA99-43CF-8BF6-CB60A4C3915C}">
      <dgm:prSet/>
      <dgm:spPr/>
      <dgm:t>
        <a:bodyPr/>
        <a:lstStyle/>
        <a:p>
          <a:pPr rtl="0"/>
          <a:r>
            <a:rPr lang="ru-RU" dirty="0" smtClean="0"/>
            <a:t>колебания рыночных цен; </a:t>
          </a:r>
          <a:endParaRPr lang="ru-RU" dirty="0"/>
        </a:p>
      </dgm:t>
    </dgm:pt>
    <dgm:pt modelId="{55109613-7BC3-4929-98A8-E74391A4646A}" type="parTrans" cxnId="{B4FB71C7-AE40-4C12-A650-55AD06D68C00}">
      <dgm:prSet/>
      <dgm:spPr/>
      <dgm:t>
        <a:bodyPr/>
        <a:lstStyle/>
        <a:p>
          <a:endParaRPr lang="ru-RU"/>
        </a:p>
      </dgm:t>
    </dgm:pt>
    <dgm:pt modelId="{3DC5B712-7938-478A-9098-73C2CCBCE96B}" type="sibTrans" cxnId="{B4FB71C7-AE40-4C12-A650-55AD06D68C00}">
      <dgm:prSet/>
      <dgm:spPr/>
      <dgm:t>
        <a:bodyPr/>
        <a:lstStyle/>
        <a:p>
          <a:endParaRPr lang="ru-RU"/>
        </a:p>
      </dgm:t>
    </dgm:pt>
    <dgm:pt modelId="{4C7E8CBF-763F-4C5A-9BF8-43ED529B66CE}">
      <dgm:prSet/>
      <dgm:spPr/>
      <dgm:t>
        <a:bodyPr/>
        <a:lstStyle/>
        <a:p>
          <a:pPr rtl="0"/>
          <a:r>
            <a:rPr lang="ru-RU" smtClean="0"/>
            <a:t>уровень инфляции; </a:t>
          </a:r>
          <a:endParaRPr lang="ru-RU"/>
        </a:p>
      </dgm:t>
    </dgm:pt>
    <dgm:pt modelId="{7B05FC9C-2EB3-46A1-AA8D-335D8501B5A9}" type="parTrans" cxnId="{92A048D7-450B-43D2-936C-F5E463D0DE32}">
      <dgm:prSet/>
      <dgm:spPr/>
      <dgm:t>
        <a:bodyPr/>
        <a:lstStyle/>
        <a:p>
          <a:endParaRPr lang="ru-RU"/>
        </a:p>
      </dgm:t>
    </dgm:pt>
    <dgm:pt modelId="{5D5E4725-4264-49C4-BDFD-2E12F1EA9BDB}" type="sibTrans" cxnId="{92A048D7-450B-43D2-936C-F5E463D0DE32}">
      <dgm:prSet/>
      <dgm:spPr/>
      <dgm:t>
        <a:bodyPr/>
        <a:lstStyle/>
        <a:p>
          <a:endParaRPr lang="ru-RU"/>
        </a:p>
      </dgm:t>
    </dgm:pt>
    <dgm:pt modelId="{58B9B2C5-E8A6-4D7A-8142-FD262450B4BA}">
      <dgm:prSet/>
      <dgm:spPr/>
      <dgm:t>
        <a:bodyPr/>
        <a:lstStyle/>
        <a:p>
          <a:pPr rtl="0"/>
          <a:r>
            <a:rPr lang="ru-RU" smtClean="0"/>
            <a:t>налоги. </a:t>
          </a:r>
          <a:endParaRPr lang="ru-RU"/>
        </a:p>
      </dgm:t>
    </dgm:pt>
    <dgm:pt modelId="{F896EAB4-A069-452E-86CE-DCB4B64A27A1}" type="parTrans" cxnId="{BDD4DD09-470E-437E-82FD-7E87E474058F}">
      <dgm:prSet/>
      <dgm:spPr/>
      <dgm:t>
        <a:bodyPr/>
        <a:lstStyle/>
        <a:p>
          <a:endParaRPr lang="ru-RU"/>
        </a:p>
      </dgm:t>
    </dgm:pt>
    <dgm:pt modelId="{BF8B6781-2AA7-4E4C-AEC0-0FD1973D5474}" type="sibTrans" cxnId="{BDD4DD09-470E-437E-82FD-7E87E474058F}">
      <dgm:prSet/>
      <dgm:spPr/>
      <dgm:t>
        <a:bodyPr/>
        <a:lstStyle/>
        <a:p>
          <a:endParaRPr lang="ru-RU"/>
        </a:p>
      </dgm:t>
    </dgm:pt>
    <dgm:pt modelId="{46FD3063-9D71-4ACC-B3DA-3F242B5EA324}" type="pres">
      <dgm:prSet presAssocID="{BD4E496D-A6E5-4F88-A96D-202C7BBB6D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B93D7-DA68-44C1-B147-2EFE9924BC60}" type="pres">
      <dgm:prSet presAssocID="{4874099E-03F8-4AA1-BBF5-28E5D5BB597D}" presName="root1" presStyleCnt="0"/>
      <dgm:spPr/>
    </dgm:pt>
    <dgm:pt modelId="{761A2F52-285D-4D99-99A3-99C6043E8AB9}" type="pres">
      <dgm:prSet presAssocID="{4874099E-03F8-4AA1-BBF5-28E5D5BB597D}" presName="LevelOneTextNode" presStyleLbl="node0" presStyleIdx="0" presStyleCnt="1" custAng="5400000" custScaleX="420779" custScaleY="69430" custLinFactNeighborX="-61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3D2E4-8A12-401A-BA5D-DA605D1AA3EF}" type="pres">
      <dgm:prSet presAssocID="{4874099E-03F8-4AA1-BBF5-28E5D5BB597D}" presName="level2hierChild" presStyleCnt="0"/>
      <dgm:spPr/>
    </dgm:pt>
    <dgm:pt modelId="{09F9E403-F7EF-479A-A29C-7B5C9395A435}" type="pres">
      <dgm:prSet presAssocID="{9918AA04-E092-43C2-A437-F38FF98F5EC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3ED3E6E-9CC7-422C-B209-8DE5D665750E}" type="pres">
      <dgm:prSet presAssocID="{9918AA04-E092-43C2-A437-F38FF98F5EC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668E5AD-DEA1-425A-BC0C-EACCB3C99EDF}" type="pres">
      <dgm:prSet presAssocID="{FB57500D-B1E1-465B-9BC8-88664C3E3F19}" presName="root2" presStyleCnt="0"/>
      <dgm:spPr/>
    </dgm:pt>
    <dgm:pt modelId="{B004DF48-AB19-4717-A978-8C275B72F7A1}" type="pres">
      <dgm:prSet presAssocID="{FB57500D-B1E1-465B-9BC8-88664C3E3F19}" presName="LevelTwoTextNode" presStyleLbl="node2" presStyleIdx="0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DDFB7-20A5-449B-AE9E-23B963F75428}" type="pres">
      <dgm:prSet presAssocID="{FB57500D-B1E1-465B-9BC8-88664C3E3F19}" presName="level3hierChild" presStyleCnt="0"/>
      <dgm:spPr/>
    </dgm:pt>
    <dgm:pt modelId="{6E93A026-0B46-413F-A941-773B28701D77}" type="pres">
      <dgm:prSet presAssocID="{55109613-7BC3-4929-98A8-E74391A4646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6CF0FD6-FB50-414C-BDEA-AE76B35C6DA1}" type="pres">
      <dgm:prSet presAssocID="{55109613-7BC3-4929-98A8-E74391A4646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AB39F02-A1FF-4A8F-B8F9-5E963810E6B3}" type="pres">
      <dgm:prSet presAssocID="{0493B327-DA99-43CF-8BF6-CB60A4C3915C}" presName="root2" presStyleCnt="0"/>
      <dgm:spPr/>
    </dgm:pt>
    <dgm:pt modelId="{E62B5248-16FC-42B8-950D-BC6AF2EC8E19}" type="pres">
      <dgm:prSet presAssocID="{0493B327-DA99-43CF-8BF6-CB60A4C3915C}" presName="LevelTwoTextNode" presStyleLbl="node2" presStyleIdx="1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27AE5-9051-425D-B500-EC2EA61873B6}" type="pres">
      <dgm:prSet presAssocID="{0493B327-DA99-43CF-8BF6-CB60A4C3915C}" presName="level3hierChild" presStyleCnt="0"/>
      <dgm:spPr/>
    </dgm:pt>
    <dgm:pt modelId="{BB154DCD-F154-42B8-B27C-E0ABD274FFC0}" type="pres">
      <dgm:prSet presAssocID="{7B05FC9C-2EB3-46A1-AA8D-335D8501B5A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583E47C-40EC-49AB-A487-A12D08FBA94E}" type="pres">
      <dgm:prSet presAssocID="{7B05FC9C-2EB3-46A1-AA8D-335D8501B5A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10E391A-D9CD-4D4A-84FE-0C03751239AF}" type="pres">
      <dgm:prSet presAssocID="{4C7E8CBF-763F-4C5A-9BF8-43ED529B66CE}" presName="root2" presStyleCnt="0"/>
      <dgm:spPr/>
    </dgm:pt>
    <dgm:pt modelId="{26885CB8-E14A-4F91-AE36-297B6004209A}" type="pres">
      <dgm:prSet presAssocID="{4C7E8CBF-763F-4C5A-9BF8-43ED529B66CE}" presName="LevelTwoTextNode" presStyleLbl="node2" presStyleIdx="2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51FCB-F5CB-4C89-81DE-F85834EF7399}" type="pres">
      <dgm:prSet presAssocID="{4C7E8CBF-763F-4C5A-9BF8-43ED529B66CE}" presName="level3hierChild" presStyleCnt="0"/>
      <dgm:spPr/>
    </dgm:pt>
    <dgm:pt modelId="{56C7A583-51D8-4EA5-BAAB-06EEBFCC7730}" type="pres">
      <dgm:prSet presAssocID="{F896EAB4-A069-452E-86CE-DCB4B64A27A1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27305AD-18FE-4A6A-AFF2-23F2EDA55259}" type="pres">
      <dgm:prSet presAssocID="{F896EAB4-A069-452E-86CE-DCB4B64A27A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8E3E78A-27A1-49BE-9E25-ED513B6D306C}" type="pres">
      <dgm:prSet presAssocID="{58B9B2C5-E8A6-4D7A-8142-FD262450B4BA}" presName="root2" presStyleCnt="0"/>
      <dgm:spPr/>
    </dgm:pt>
    <dgm:pt modelId="{632CB7C5-7EB9-4E10-8658-84B8125A1C36}" type="pres">
      <dgm:prSet presAssocID="{58B9B2C5-E8A6-4D7A-8142-FD262450B4BA}" presName="LevelTwoTextNode" presStyleLbl="node2" presStyleIdx="3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2047F-7537-41B0-B9AF-5026301F1B62}" type="pres">
      <dgm:prSet presAssocID="{58B9B2C5-E8A6-4D7A-8142-FD262450B4BA}" presName="level3hierChild" presStyleCnt="0"/>
      <dgm:spPr/>
    </dgm:pt>
  </dgm:ptLst>
  <dgm:cxnLst>
    <dgm:cxn modelId="{D9EACD8B-E6E4-43A1-B185-999BC5377BC7}" type="presOf" srcId="{0493B327-DA99-43CF-8BF6-CB60A4C3915C}" destId="{E62B5248-16FC-42B8-950D-BC6AF2EC8E19}" srcOrd="0" destOrd="0" presId="urn:microsoft.com/office/officeart/2008/layout/HorizontalMultiLevelHierarchy"/>
    <dgm:cxn modelId="{3E191B43-CCDC-432D-ACA8-5C4D364D5F7C}" type="presOf" srcId="{FB57500D-B1E1-465B-9BC8-88664C3E3F19}" destId="{B004DF48-AB19-4717-A978-8C275B72F7A1}" srcOrd="0" destOrd="0" presId="urn:microsoft.com/office/officeart/2008/layout/HorizontalMultiLevelHierarchy"/>
    <dgm:cxn modelId="{DA6207A9-8C6A-480B-B4B6-6C1F9076E74C}" type="presOf" srcId="{7B05FC9C-2EB3-46A1-AA8D-335D8501B5A9}" destId="{6583E47C-40EC-49AB-A487-A12D08FBA94E}" srcOrd="1" destOrd="0" presId="urn:microsoft.com/office/officeart/2008/layout/HorizontalMultiLevelHierarchy"/>
    <dgm:cxn modelId="{599ECAE9-D40A-427E-9FDA-1B42A439E1D5}" type="presOf" srcId="{9918AA04-E092-43C2-A437-F38FF98F5ECF}" destId="{D3ED3E6E-9CC7-422C-B209-8DE5D665750E}" srcOrd="1" destOrd="0" presId="urn:microsoft.com/office/officeart/2008/layout/HorizontalMultiLevelHierarchy"/>
    <dgm:cxn modelId="{FF1E2CFE-FD16-4B75-B9A6-CAE36F5EB51F}" type="presOf" srcId="{7B05FC9C-2EB3-46A1-AA8D-335D8501B5A9}" destId="{BB154DCD-F154-42B8-B27C-E0ABD274FFC0}" srcOrd="0" destOrd="0" presId="urn:microsoft.com/office/officeart/2008/layout/HorizontalMultiLevelHierarchy"/>
    <dgm:cxn modelId="{B4FB71C7-AE40-4C12-A650-55AD06D68C00}" srcId="{4874099E-03F8-4AA1-BBF5-28E5D5BB597D}" destId="{0493B327-DA99-43CF-8BF6-CB60A4C3915C}" srcOrd="1" destOrd="0" parTransId="{55109613-7BC3-4929-98A8-E74391A4646A}" sibTransId="{3DC5B712-7938-478A-9098-73C2CCBCE96B}"/>
    <dgm:cxn modelId="{4E812772-C74A-44EB-9D16-4A00864F2E86}" type="presOf" srcId="{58B9B2C5-E8A6-4D7A-8142-FD262450B4BA}" destId="{632CB7C5-7EB9-4E10-8658-84B8125A1C36}" srcOrd="0" destOrd="0" presId="urn:microsoft.com/office/officeart/2008/layout/HorizontalMultiLevelHierarchy"/>
    <dgm:cxn modelId="{0BDC6E02-E28F-47D3-B0AD-D2171EE93798}" type="presOf" srcId="{9918AA04-E092-43C2-A437-F38FF98F5ECF}" destId="{09F9E403-F7EF-479A-A29C-7B5C9395A435}" srcOrd="0" destOrd="0" presId="urn:microsoft.com/office/officeart/2008/layout/HorizontalMultiLevelHierarchy"/>
    <dgm:cxn modelId="{92A048D7-450B-43D2-936C-F5E463D0DE32}" srcId="{4874099E-03F8-4AA1-BBF5-28E5D5BB597D}" destId="{4C7E8CBF-763F-4C5A-9BF8-43ED529B66CE}" srcOrd="2" destOrd="0" parTransId="{7B05FC9C-2EB3-46A1-AA8D-335D8501B5A9}" sibTransId="{5D5E4725-4264-49C4-BDFD-2E12F1EA9BDB}"/>
    <dgm:cxn modelId="{BDD4DD09-470E-437E-82FD-7E87E474058F}" srcId="{4874099E-03F8-4AA1-BBF5-28E5D5BB597D}" destId="{58B9B2C5-E8A6-4D7A-8142-FD262450B4BA}" srcOrd="3" destOrd="0" parTransId="{F896EAB4-A069-452E-86CE-DCB4B64A27A1}" sibTransId="{BF8B6781-2AA7-4E4C-AEC0-0FD1973D5474}"/>
    <dgm:cxn modelId="{5EE2BA46-20BC-4AC7-8DC3-35D5D6D966B9}" type="presOf" srcId="{F896EAB4-A069-452E-86CE-DCB4B64A27A1}" destId="{56C7A583-51D8-4EA5-BAAB-06EEBFCC7730}" srcOrd="0" destOrd="0" presId="urn:microsoft.com/office/officeart/2008/layout/HorizontalMultiLevelHierarchy"/>
    <dgm:cxn modelId="{036CF0E1-CC78-4411-A94E-567D57C24171}" type="presOf" srcId="{F896EAB4-A069-452E-86CE-DCB4B64A27A1}" destId="{027305AD-18FE-4A6A-AFF2-23F2EDA55259}" srcOrd="1" destOrd="0" presId="urn:microsoft.com/office/officeart/2008/layout/HorizontalMultiLevelHierarchy"/>
    <dgm:cxn modelId="{4266FB83-D9FF-483F-96B4-F8B9F579AF85}" type="presOf" srcId="{4C7E8CBF-763F-4C5A-9BF8-43ED529B66CE}" destId="{26885CB8-E14A-4F91-AE36-297B6004209A}" srcOrd="0" destOrd="0" presId="urn:microsoft.com/office/officeart/2008/layout/HorizontalMultiLevelHierarchy"/>
    <dgm:cxn modelId="{798C7340-7752-47F7-A309-5DB18130BEFF}" srcId="{4874099E-03F8-4AA1-BBF5-28E5D5BB597D}" destId="{FB57500D-B1E1-465B-9BC8-88664C3E3F19}" srcOrd="0" destOrd="0" parTransId="{9918AA04-E092-43C2-A437-F38FF98F5ECF}" sibTransId="{9AD6682F-24E7-4B34-9518-38403E85635B}"/>
    <dgm:cxn modelId="{6E684954-CD95-42CA-8C0F-B3A975EED9F5}" srcId="{BD4E496D-A6E5-4F88-A96D-202C7BBB6D38}" destId="{4874099E-03F8-4AA1-BBF5-28E5D5BB597D}" srcOrd="0" destOrd="0" parTransId="{8B693206-8265-4260-9636-D311F3CF675F}" sibTransId="{2C4CD51B-1933-46B0-94B7-F2D75A4F8CC6}"/>
    <dgm:cxn modelId="{7280CDF2-ADFE-449D-BF51-C87C50B0D94D}" type="presOf" srcId="{55109613-7BC3-4929-98A8-E74391A4646A}" destId="{E6CF0FD6-FB50-414C-BDEA-AE76B35C6DA1}" srcOrd="1" destOrd="0" presId="urn:microsoft.com/office/officeart/2008/layout/HorizontalMultiLevelHierarchy"/>
    <dgm:cxn modelId="{5982AD3B-852A-4E33-A22E-D4AC6552AB33}" type="presOf" srcId="{BD4E496D-A6E5-4F88-A96D-202C7BBB6D38}" destId="{46FD3063-9D71-4ACC-B3DA-3F242B5EA324}" srcOrd="0" destOrd="0" presId="urn:microsoft.com/office/officeart/2008/layout/HorizontalMultiLevelHierarchy"/>
    <dgm:cxn modelId="{BD0392F1-3C9C-47CC-85F8-17FEA50D8008}" type="presOf" srcId="{55109613-7BC3-4929-98A8-E74391A4646A}" destId="{6E93A026-0B46-413F-A941-773B28701D77}" srcOrd="0" destOrd="0" presId="urn:microsoft.com/office/officeart/2008/layout/HorizontalMultiLevelHierarchy"/>
    <dgm:cxn modelId="{6C32F7D1-59E7-40F3-A927-65092821FEC1}" type="presOf" srcId="{4874099E-03F8-4AA1-BBF5-28E5D5BB597D}" destId="{761A2F52-285D-4D99-99A3-99C6043E8AB9}" srcOrd="0" destOrd="0" presId="urn:microsoft.com/office/officeart/2008/layout/HorizontalMultiLevelHierarchy"/>
    <dgm:cxn modelId="{7F422970-DB1C-4402-9580-4C0F663515E0}" type="presParOf" srcId="{46FD3063-9D71-4ACC-B3DA-3F242B5EA324}" destId="{1CEB93D7-DA68-44C1-B147-2EFE9924BC60}" srcOrd="0" destOrd="0" presId="urn:microsoft.com/office/officeart/2008/layout/HorizontalMultiLevelHierarchy"/>
    <dgm:cxn modelId="{64929AF4-F8BD-4100-837E-AFB5F27DEE6D}" type="presParOf" srcId="{1CEB93D7-DA68-44C1-B147-2EFE9924BC60}" destId="{761A2F52-285D-4D99-99A3-99C6043E8AB9}" srcOrd="0" destOrd="0" presId="urn:microsoft.com/office/officeart/2008/layout/HorizontalMultiLevelHierarchy"/>
    <dgm:cxn modelId="{C8D080D0-6CAF-4D89-92F9-C09F9C631B38}" type="presParOf" srcId="{1CEB93D7-DA68-44C1-B147-2EFE9924BC60}" destId="{3B13D2E4-8A12-401A-BA5D-DA605D1AA3EF}" srcOrd="1" destOrd="0" presId="urn:microsoft.com/office/officeart/2008/layout/HorizontalMultiLevelHierarchy"/>
    <dgm:cxn modelId="{D0492108-670B-498E-8874-089083863079}" type="presParOf" srcId="{3B13D2E4-8A12-401A-BA5D-DA605D1AA3EF}" destId="{09F9E403-F7EF-479A-A29C-7B5C9395A435}" srcOrd="0" destOrd="0" presId="urn:microsoft.com/office/officeart/2008/layout/HorizontalMultiLevelHierarchy"/>
    <dgm:cxn modelId="{65F7D653-DBE6-43EC-BFCF-878C82F76350}" type="presParOf" srcId="{09F9E403-F7EF-479A-A29C-7B5C9395A435}" destId="{D3ED3E6E-9CC7-422C-B209-8DE5D665750E}" srcOrd="0" destOrd="0" presId="urn:microsoft.com/office/officeart/2008/layout/HorizontalMultiLevelHierarchy"/>
    <dgm:cxn modelId="{C9EB438E-E8EB-469C-865E-9F310198E62A}" type="presParOf" srcId="{3B13D2E4-8A12-401A-BA5D-DA605D1AA3EF}" destId="{A668E5AD-DEA1-425A-BC0C-EACCB3C99EDF}" srcOrd="1" destOrd="0" presId="urn:microsoft.com/office/officeart/2008/layout/HorizontalMultiLevelHierarchy"/>
    <dgm:cxn modelId="{B9F0B1DF-6890-44F7-8605-61CF15160E83}" type="presParOf" srcId="{A668E5AD-DEA1-425A-BC0C-EACCB3C99EDF}" destId="{B004DF48-AB19-4717-A978-8C275B72F7A1}" srcOrd="0" destOrd="0" presId="urn:microsoft.com/office/officeart/2008/layout/HorizontalMultiLevelHierarchy"/>
    <dgm:cxn modelId="{76D5E877-A178-4A9C-83EF-7ADCEFC53C73}" type="presParOf" srcId="{A668E5AD-DEA1-425A-BC0C-EACCB3C99EDF}" destId="{69CDDFB7-20A5-449B-AE9E-23B963F75428}" srcOrd="1" destOrd="0" presId="urn:microsoft.com/office/officeart/2008/layout/HorizontalMultiLevelHierarchy"/>
    <dgm:cxn modelId="{34A7FD1B-F258-41A8-BE4B-76FA9C048523}" type="presParOf" srcId="{3B13D2E4-8A12-401A-BA5D-DA605D1AA3EF}" destId="{6E93A026-0B46-413F-A941-773B28701D77}" srcOrd="2" destOrd="0" presId="urn:microsoft.com/office/officeart/2008/layout/HorizontalMultiLevelHierarchy"/>
    <dgm:cxn modelId="{2CE74DA3-5E96-4DE0-9655-E9248F3060F7}" type="presParOf" srcId="{6E93A026-0B46-413F-A941-773B28701D77}" destId="{E6CF0FD6-FB50-414C-BDEA-AE76B35C6DA1}" srcOrd="0" destOrd="0" presId="urn:microsoft.com/office/officeart/2008/layout/HorizontalMultiLevelHierarchy"/>
    <dgm:cxn modelId="{D172C7C2-27EB-4994-9F71-E19B31862543}" type="presParOf" srcId="{3B13D2E4-8A12-401A-BA5D-DA605D1AA3EF}" destId="{2AB39F02-A1FF-4A8F-B8F9-5E963810E6B3}" srcOrd="3" destOrd="0" presId="urn:microsoft.com/office/officeart/2008/layout/HorizontalMultiLevelHierarchy"/>
    <dgm:cxn modelId="{5868849A-15AF-402F-A72B-35EDDA025DAD}" type="presParOf" srcId="{2AB39F02-A1FF-4A8F-B8F9-5E963810E6B3}" destId="{E62B5248-16FC-42B8-950D-BC6AF2EC8E19}" srcOrd="0" destOrd="0" presId="urn:microsoft.com/office/officeart/2008/layout/HorizontalMultiLevelHierarchy"/>
    <dgm:cxn modelId="{1502DB23-EF6D-40B8-8C89-6DC86113CD25}" type="presParOf" srcId="{2AB39F02-A1FF-4A8F-B8F9-5E963810E6B3}" destId="{57D27AE5-9051-425D-B500-EC2EA61873B6}" srcOrd="1" destOrd="0" presId="urn:microsoft.com/office/officeart/2008/layout/HorizontalMultiLevelHierarchy"/>
    <dgm:cxn modelId="{70D4EC3E-26B7-4C75-A36A-D60DA46CC996}" type="presParOf" srcId="{3B13D2E4-8A12-401A-BA5D-DA605D1AA3EF}" destId="{BB154DCD-F154-42B8-B27C-E0ABD274FFC0}" srcOrd="4" destOrd="0" presId="urn:microsoft.com/office/officeart/2008/layout/HorizontalMultiLevelHierarchy"/>
    <dgm:cxn modelId="{1F741060-1DEA-4796-B24E-3055B096A5C0}" type="presParOf" srcId="{BB154DCD-F154-42B8-B27C-E0ABD274FFC0}" destId="{6583E47C-40EC-49AB-A487-A12D08FBA94E}" srcOrd="0" destOrd="0" presId="urn:microsoft.com/office/officeart/2008/layout/HorizontalMultiLevelHierarchy"/>
    <dgm:cxn modelId="{C6F51722-67ED-497E-8256-07EF9C063B4D}" type="presParOf" srcId="{3B13D2E4-8A12-401A-BA5D-DA605D1AA3EF}" destId="{E10E391A-D9CD-4D4A-84FE-0C03751239AF}" srcOrd="5" destOrd="0" presId="urn:microsoft.com/office/officeart/2008/layout/HorizontalMultiLevelHierarchy"/>
    <dgm:cxn modelId="{B21C0A83-A849-43B4-9BB3-1E962EAA06DA}" type="presParOf" srcId="{E10E391A-D9CD-4D4A-84FE-0C03751239AF}" destId="{26885CB8-E14A-4F91-AE36-297B6004209A}" srcOrd="0" destOrd="0" presId="urn:microsoft.com/office/officeart/2008/layout/HorizontalMultiLevelHierarchy"/>
    <dgm:cxn modelId="{8CF91BFA-1708-448B-9987-E31F9C6E2CCF}" type="presParOf" srcId="{E10E391A-D9CD-4D4A-84FE-0C03751239AF}" destId="{41151FCB-F5CB-4C89-81DE-F85834EF7399}" srcOrd="1" destOrd="0" presId="urn:microsoft.com/office/officeart/2008/layout/HorizontalMultiLevelHierarchy"/>
    <dgm:cxn modelId="{5AD43B52-AE86-40A4-9C75-DC71D68E644D}" type="presParOf" srcId="{3B13D2E4-8A12-401A-BA5D-DA605D1AA3EF}" destId="{56C7A583-51D8-4EA5-BAAB-06EEBFCC7730}" srcOrd="6" destOrd="0" presId="urn:microsoft.com/office/officeart/2008/layout/HorizontalMultiLevelHierarchy"/>
    <dgm:cxn modelId="{3C574E99-F11A-4A37-9B95-D5E32EDFD331}" type="presParOf" srcId="{56C7A583-51D8-4EA5-BAAB-06EEBFCC7730}" destId="{027305AD-18FE-4A6A-AFF2-23F2EDA55259}" srcOrd="0" destOrd="0" presId="urn:microsoft.com/office/officeart/2008/layout/HorizontalMultiLevelHierarchy"/>
    <dgm:cxn modelId="{6FA88672-600D-4AC0-978E-A5A6E2E7A6BA}" type="presParOf" srcId="{3B13D2E4-8A12-401A-BA5D-DA605D1AA3EF}" destId="{28E3E78A-27A1-49BE-9E25-ED513B6D306C}" srcOrd="7" destOrd="0" presId="urn:microsoft.com/office/officeart/2008/layout/HorizontalMultiLevelHierarchy"/>
    <dgm:cxn modelId="{15B4F329-754C-492D-AC92-28277DE90299}" type="presParOf" srcId="{28E3E78A-27A1-49BE-9E25-ED513B6D306C}" destId="{632CB7C5-7EB9-4E10-8658-84B8125A1C36}" srcOrd="0" destOrd="0" presId="urn:microsoft.com/office/officeart/2008/layout/HorizontalMultiLevelHierarchy"/>
    <dgm:cxn modelId="{35D90634-9CFE-4D7A-9DA9-5D0A47AB5B95}" type="presParOf" srcId="{28E3E78A-27A1-49BE-9E25-ED513B6D306C}" destId="{1D42047F-7537-41B0-B9AF-5026301F1B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183E5-18D3-4A7C-8E53-B9E152D4896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C505600-C93B-484F-805A-A3E39F141B76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rgbClr val="C00000"/>
              </a:solidFill>
            </a:rPr>
            <a:t> 3 базовые теории дивидендной политики</a:t>
          </a:r>
          <a:r>
            <a:rPr lang="ru-RU" sz="3200" b="1" dirty="0" smtClean="0"/>
            <a:t>:</a:t>
          </a:r>
          <a:endParaRPr lang="ru-RU" sz="3200" dirty="0"/>
        </a:p>
      </dgm:t>
    </dgm:pt>
    <dgm:pt modelId="{BA85810A-B8A2-4991-A42A-DBF58A6C8E89}" type="parTrans" cxnId="{744417E3-94D3-41D2-A5B4-1C412F6430C5}">
      <dgm:prSet/>
      <dgm:spPr/>
      <dgm:t>
        <a:bodyPr/>
        <a:lstStyle/>
        <a:p>
          <a:endParaRPr lang="ru-RU"/>
        </a:p>
      </dgm:t>
    </dgm:pt>
    <dgm:pt modelId="{47B1E172-E3A5-4128-8F67-CCE3F24B99AE}" type="sibTrans" cxnId="{744417E3-94D3-41D2-A5B4-1C412F6430C5}">
      <dgm:prSet/>
      <dgm:spPr/>
      <dgm:t>
        <a:bodyPr/>
        <a:lstStyle/>
        <a:p>
          <a:endParaRPr lang="ru-RU"/>
        </a:p>
      </dgm:t>
    </dgm:pt>
    <dgm:pt modelId="{8CB84C17-C07F-42FD-A91F-6E865837DF6A}">
      <dgm:prSet custT="1"/>
      <dgm:spPr/>
      <dgm:t>
        <a:bodyPr/>
        <a:lstStyle/>
        <a:p>
          <a:pPr algn="l" rtl="0"/>
          <a:r>
            <a:rPr lang="ru-RU" sz="3200" dirty="0" smtClean="0"/>
            <a:t>1) теория </a:t>
          </a:r>
          <a:r>
            <a:rPr lang="ru-RU" sz="3200" dirty="0" err="1" smtClean="0"/>
            <a:t>иррелевантности</a:t>
          </a:r>
          <a:r>
            <a:rPr lang="ru-RU" sz="3200" dirty="0" smtClean="0"/>
            <a:t> дивидендов (</a:t>
          </a:r>
          <a:r>
            <a:rPr lang="en-US" sz="3200" dirty="0" smtClean="0"/>
            <a:t>dividend irrelevance theory), </a:t>
          </a:r>
          <a:endParaRPr lang="ru-RU" sz="3200" dirty="0"/>
        </a:p>
      </dgm:t>
    </dgm:pt>
    <dgm:pt modelId="{8EF29F72-BF48-474E-A836-88A888422BB1}" type="parTrans" cxnId="{419BF1FD-5C18-4E69-957F-144F76C37AE2}">
      <dgm:prSet/>
      <dgm:spPr/>
      <dgm:t>
        <a:bodyPr/>
        <a:lstStyle/>
        <a:p>
          <a:endParaRPr lang="ru-RU"/>
        </a:p>
      </dgm:t>
    </dgm:pt>
    <dgm:pt modelId="{6883C07D-A115-48A3-A9A4-9B2A86388122}" type="sibTrans" cxnId="{419BF1FD-5C18-4E69-957F-144F76C37AE2}">
      <dgm:prSet/>
      <dgm:spPr/>
      <dgm:t>
        <a:bodyPr/>
        <a:lstStyle/>
        <a:p>
          <a:endParaRPr lang="ru-RU"/>
        </a:p>
      </dgm:t>
    </dgm:pt>
    <dgm:pt modelId="{760D1F14-F717-4921-82B0-3DC1A2FD0827}">
      <dgm:prSet custT="1"/>
      <dgm:spPr/>
      <dgm:t>
        <a:bodyPr/>
        <a:lstStyle/>
        <a:p>
          <a:pPr algn="l" rtl="0"/>
          <a:r>
            <a:rPr lang="en-US" sz="3200" dirty="0" smtClean="0"/>
            <a:t>2) </a:t>
          </a:r>
          <a:r>
            <a:rPr lang="ru-RU" sz="3200" dirty="0" smtClean="0"/>
            <a:t>теорию «синицы в руках» («</a:t>
          </a:r>
          <a:r>
            <a:rPr lang="en-US" sz="3200" dirty="0" smtClean="0"/>
            <a:t>bird-in-the hand» theory)</a:t>
          </a:r>
          <a:r>
            <a:rPr lang="ru-RU" sz="3200" dirty="0" smtClean="0"/>
            <a:t>,</a:t>
          </a:r>
          <a:r>
            <a:rPr lang="en-US" sz="3200" dirty="0" smtClean="0"/>
            <a:t> </a:t>
          </a:r>
          <a:endParaRPr lang="ru-RU" sz="3200" dirty="0"/>
        </a:p>
      </dgm:t>
    </dgm:pt>
    <dgm:pt modelId="{0BF8C3D5-F094-4DD6-89D4-B0A772A8352A}" type="parTrans" cxnId="{98D7F15F-C3E4-4826-89A8-726E4C8B9928}">
      <dgm:prSet/>
      <dgm:spPr/>
      <dgm:t>
        <a:bodyPr/>
        <a:lstStyle/>
        <a:p>
          <a:endParaRPr lang="ru-RU"/>
        </a:p>
      </dgm:t>
    </dgm:pt>
    <dgm:pt modelId="{97DA61CA-1A93-4C59-8ECA-97985D716E5F}" type="sibTrans" cxnId="{98D7F15F-C3E4-4826-89A8-726E4C8B9928}">
      <dgm:prSet/>
      <dgm:spPr/>
      <dgm:t>
        <a:bodyPr/>
        <a:lstStyle/>
        <a:p>
          <a:endParaRPr lang="ru-RU"/>
        </a:p>
      </dgm:t>
    </dgm:pt>
    <dgm:pt modelId="{C114F27F-2364-4789-992C-6B622BEA0598}">
      <dgm:prSet custT="1"/>
      <dgm:spPr/>
      <dgm:t>
        <a:bodyPr/>
        <a:lstStyle/>
        <a:p>
          <a:pPr algn="l" rtl="0"/>
          <a:r>
            <a:rPr lang="ru-RU" sz="3200" dirty="0" smtClean="0"/>
            <a:t>3) теорию налоговой дифференциации (</a:t>
          </a:r>
          <a:r>
            <a:rPr lang="en-US" sz="3200" dirty="0" smtClean="0"/>
            <a:t>tax differential theory).</a:t>
          </a:r>
          <a:endParaRPr lang="ru-RU" sz="3200" dirty="0"/>
        </a:p>
      </dgm:t>
    </dgm:pt>
    <dgm:pt modelId="{5BED0598-D5F0-4DE8-B6FA-919F123F0DE3}" type="parTrans" cxnId="{6C85319B-A4C4-4ACC-A717-91B05244BACA}">
      <dgm:prSet/>
      <dgm:spPr/>
      <dgm:t>
        <a:bodyPr/>
        <a:lstStyle/>
        <a:p>
          <a:endParaRPr lang="ru-RU"/>
        </a:p>
      </dgm:t>
    </dgm:pt>
    <dgm:pt modelId="{FC5B226B-1A1D-4F40-A6E0-7A195070DA69}" type="sibTrans" cxnId="{6C85319B-A4C4-4ACC-A717-91B05244BACA}">
      <dgm:prSet/>
      <dgm:spPr/>
      <dgm:t>
        <a:bodyPr/>
        <a:lstStyle/>
        <a:p>
          <a:endParaRPr lang="ru-RU"/>
        </a:p>
      </dgm:t>
    </dgm:pt>
    <dgm:pt modelId="{FA4B9613-5565-4247-9028-F9F0089FCAC7}" type="pres">
      <dgm:prSet presAssocID="{933183E5-18D3-4A7C-8E53-B9E152D489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A64B5B-09C5-45BD-A439-3FC8A4D49052}" type="pres">
      <dgm:prSet presAssocID="{EC505600-C93B-484F-805A-A3E39F141B76}" presName="composite" presStyleCnt="0"/>
      <dgm:spPr/>
    </dgm:pt>
    <dgm:pt modelId="{F15C3186-E913-4057-AF5E-D6769CBF0DE9}" type="pres">
      <dgm:prSet presAssocID="{EC505600-C93B-484F-805A-A3E39F141B76}" presName="imgShp" presStyleLbl="fgImgPlace1" presStyleIdx="0" presStyleCnt="4"/>
      <dgm:spPr/>
    </dgm:pt>
    <dgm:pt modelId="{10033EA8-D5C4-46CE-BA5E-7D3FCCEA4D80}" type="pres">
      <dgm:prSet presAssocID="{EC505600-C93B-484F-805A-A3E39F141B7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9AA6F-DC3D-4194-B5FE-6B1A22F8C838}" type="pres">
      <dgm:prSet presAssocID="{47B1E172-E3A5-4128-8F67-CCE3F24B99AE}" presName="spacing" presStyleCnt="0"/>
      <dgm:spPr/>
    </dgm:pt>
    <dgm:pt modelId="{098F0332-BCA7-41C0-8AF7-3770FA57B9A9}" type="pres">
      <dgm:prSet presAssocID="{8CB84C17-C07F-42FD-A91F-6E865837DF6A}" presName="composite" presStyleCnt="0"/>
      <dgm:spPr/>
    </dgm:pt>
    <dgm:pt modelId="{E683B7E9-8BCD-417D-A3E0-EC5FB57D9A74}" type="pres">
      <dgm:prSet presAssocID="{8CB84C17-C07F-42FD-A91F-6E865837DF6A}" presName="imgShp" presStyleLbl="fgImgPlace1" presStyleIdx="1" presStyleCnt="4"/>
      <dgm:spPr/>
    </dgm:pt>
    <dgm:pt modelId="{D19B2D27-F257-4820-90EB-3F9493873893}" type="pres">
      <dgm:prSet presAssocID="{8CB84C17-C07F-42FD-A91F-6E865837DF6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460FD-5612-4AF3-96CA-E56BCA78EA90}" type="pres">
      <dgm:prSet presAssocID="{6883C07D-A115-48A3-A9A4-9B2A86388122}" presName="spacing" presStyleCnt="0"/>
      <dgm:spPr/>
    </dgm:pt>
    <dgm:pt modelId="{96081C1A-C870-44B5-83E1-EE2AF7048E33}" type="pres">
      <dgm:prSet presAssocID="{760D1F14-F717-4921-82B0-3DC1A2FD0827}" presName="composite" presStyleCnt="0"/>
      <dgm:spPr/>
    </dgm:pt>
    <dgm:pt modelId="{14EEA26E-5C4E-4992-9063-613FC090DAED}" type="pres">
      <dgm:prSet presAssocID="{760D1F14-F717-4921-82B0-3DC1A2FD0827}" presName="imgShp" presStyleLbl="fgImgPlace1" presStyleIdx="2" presStyleCnt="4"/>
      <dgm:spPr/>
    </dgm:pt>
    <dgm:pt modelId="{0DCDBAC5-2694-48BD-9CE0-3D415F4703C5}" type="pres">
      <dgm:prSet presAssocID="{760D1F14-F717-4921-82B0-3DC1A2FD082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71256-B136-4DB4-8D98-FC677E028431}" type="pres">
      <dgm:prSet presAssocID="{97DA61CA-1A93-4C59-8ECA-97985D716E5F}" presName="spacing" presStyleCnt="0"/>
      <dgm:spPr/>
    </dgm:pt>
    <dgm:pt modelId="{86F32C17-B5A8-4CC3-B5EA-4390FAB9F7DA}" type="pres">
      <dgm:prSet presAssocID="{C114F27F-2364-4789-992C-6B622BEA0598}" presName="composite" presStyleCnt="0"/>
      <dgm:spPr/>
    </dgm:pt>
    <dgm:pt modelId="{A0D0A375-313F-4A07-8CE1-E6B3E5438A1A}" type="pres">
      <dgm:prSet presAssocID="{C114F27F-2364-4789-992C-6B622BEA0598}" presName="imgShp" presStyleLbl="fgImgPlace1" presStyleIdx="3" presStyleCnt="4"/>
      <dgm:spPr/>
    </dgm:pt>
    <dgm:pt modelId="{0303AEBE-8140-461C-8F2A-F538299119C4}" type="pres">
      <dgm:prSet presAssocID="{C114F27F-2364-4789-992C-6B622BEA059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BF1FD-5C18-4E69-957F-144F76C37AE2}" srcId="{933183E5-18D3-4A7C-8E53-B9E152D4896A}" destId="{8CB84C17-C07F-42FD-A91F-6E865837DF6A}" srcOrd="1" destOrd="0" parTransId="{8EF29F72-BF48-474E-A836-88A888422BB1}" sibTransId="{6883C07D-A115-48A3-A9A4-9B2A86388122}"/>
    <dgm:cxn modelId="{6C93B7B5-5D4D-45BA-94D9-5703F3E060AE}" type="presOf" srcId="{EC505600-C93B-484F-805A-A3E39F141B76}" destId="{10033EA8-D5C4-46CE-BA5E-7D3FCCEA4D80}" srcOrd="0" destOrd="0" presId="urn:microsoft.com/office/officeart/2005/8/layout/vList3"/>
    <dgm:cxn modelId="{8552B5DC-58A9-4203-8F5B-A4C669B2B475}" type="presOf" srcId="{8CB84C17-C07F-42FD-A91F-6E865837DF6A}" destId="{D19B2D27-F257-4820-90EB-3F9493873893}" srcOrd="0" destOrd="0" presId="urn:microsoft.com/office/officeart/2005/8/layout/vList3"/>
    <dgm:cxn modelId="{6C85319B-A4C4-4ACC-A717-91B05244BACA}" srcId="{933183E5-18D3-4A7C-8E53-B9E152D4896A}" destId="{C114F27F-2364-4789-992C-6B622BEA0598}" srcOrd="3" destOrd="0" parTransId="{5BED0598-D5F0-4DE8-B6FA-919F123F0DE3}" sibTransId="{FC5B226B-1A1D-4F40-A6E0-7A195070DA69}"/>
    <dgm:cxn modelId="{790CB137-87B2-42F9-A741-0440DED80971}" type="presOf" srcId="{760D1F14-F717-4921-82B0-3DC1A2FD0827}" destId="{0DCDBAC5-2694-48BD-9CE0-3D415F4703C5}" srcOrd="0" destOrd="0" presId="urn:microsoft.com/office/officeart/2005/8/layout/vList3"/>
    <dgm:cxn modelId="{98D7F15F-C3E4-4826-89A8-726E4C8B9928}" srcId="{933183E5-18D3-4A7C-8E53-B9E152D4896A}" destId="{760D1F14-F717-4921-82B0-3DC1A2FD0827}" srcOrd="2" destOrd="0" parTransId="{0BF8C3D5-F094-4DD6-89D4-B0A772A8352A}" sibTransId="{97DA61CA-1A93-4C59-8ECA-97985D716E5F}"/>
    <dgm:cxn modelId="{1BB618AB-5853-4C4E-BF50-B6AA535E4067}" type="presOf" srcId="{C114F27F-2364-4789-992C-6B622BEA0598}" destId="{0303AEBE-8140-461C-8F2A-F538299119C4}" srcOrd="0" destOrd="0" presId="urn:microsoft.com/office/officeart/2005/8/layout/vList3"/>
    <dgm:cxn modelId="{744417E3-94D3-41D2-A5B4-1C412F6430C5}" srcId="{933183E5-18D3-4A7C-8E53-B9E152D4896A}" destId="{EC505600-C93B-484F-805A-A3E39F141B76}" srcOrd="0" destOrd="0" parTransId="{BA85810A-B8A2-4991-A42A-DBF58A6C8E89}" sibTransId="{47B1E172-E3A5-4128-8F67-CCE3F24B99AE}"/>
    <dgm:cxn modelId="{A135D7AC-5935-4CCF-B52B-99653FD1AB33}" type="presOf" srcId="{933183E5-18D3-4A7C-8E53-B9E152D4896A}" destId="{FA4B9613-5565-4247-9028-F9F0089FCAC7}" srcOrd="0" destOrd="0" presId="urn:microsoft.com/office/officeart/2005/8/layout/vList3"/>
    <dgm:cxn modelId="{90804045-5C47-4A80-9147-E70FB936AC4F}" type="presParOf" srcId="{FA4B9613-5565-4247-9028-F9F0089FCAC7}" destId="{B8A64B5B-09C5-45BD-A439-3FC8A4D49052}" srcOrd="0" destOrd="0" presId="urn:microsoft.com/office/officeart/2005/8/layout/vList3"/>
    <dgm:cxn modelId="{F643A734-6863-4D23-86CA-570CE2E89688}" type="presParOf" srcId="{B8A64B5B-09C5-45BD-A439-3FC8A4D49052}" destId="{F15C3186-E913-4057-AF5E-D6769CBF0DE9}" srcOrd="0" destOrd="0" presId="urn:microsoft.com/office/officeart/2005/8/layout/vList3"/>
    <dgm:cxn modelId="{53140D15-096D-4802-8CC5-F912CFE6CFA6}" type="presParOf" srcId="{B8A64B5B-09C5-45BD-A439-3FC8A4D49052}" destId="{10033EA8-D5C4-46CE-BA5E-7D3FCCEA4D80}" srcOrd="1" destOrd="0" presId="urn:microsoft.com/office/officeart/2005/8/layout/vList3"/>
    <dgm:cxn modelId="{FAE50A4D-62E1-4577-8DE3-E05044FA9E86}" type="presParOf" srcId="{FA4B9613-5565-4247-9028-F9F0089FCAC7}" destId="{5DF9AA6F-DC3D-4194-B5FE-6B1A22F8C838}" srcOrd="1" destOrd="0" presId="urn:microsoft.com/office/officeart/2005/8/layout/vList3"/>
    <dgm:cxn modelId="{FA11783C-6003-4B29-AB90-40FCB6556F28}" type="presParOf" srcId="{FA4B9613-5565-4247-9028-F9F0089FCAC7}" destId="{098F0332-BCA7-41C0-8AF7-3770FA57B9A9}" srcOrd="2" destOrd="0" presId="urn:microsoft.com/office/officeart/2005/8/layout/vList3"/>
    <dgm:cxn modelId="{46EDF585-DAB7-4D79-9094-453F6A6E52CE}" type="presParOf" srcId="{098F0332-BCA7-41C0-8AF7-3770FA57B9A9}" destId="{E683B7E9-8BCD-417D-A3E0-EC5FB57D9A74}" srcOrd="0" destOrd="0" presId="urn:microsoft.com/office/officeart/2005/8/layout/vList3"/>
    <dgm:cxn modelId="{32ABCD5B-0630-464C-9F83-30A20C011A6F}" type="presParOf" srcId="{098F0332-BCA7-41C0-8AF7-3770FA57B9A9}" destId="{D19B2D27-F257-4820-90EB-3F9493873893}" srcOrd="1" destOrd="0" presId="urn:microsoft.com/office/officeart/2005/8/layout/vList3"/>
    <dgm:cxn modelId="{54DEFC3C-08A3-429E-8F29-D471A8D46F85}" type="presParOf" srcId="{FA4B9613-5565-4247-9028-F9F0089FCAC7}" destId="{7E2460FD-5612-4AF3-96CA-E56BCA78EA90}" srcOrd="3" destOrd="0" presId="urn:microsoft.com/office/officeart/2005/8/layout/vList3"/>
    <dgm:cxn modelId="{EA7C5999-EC31-4ED0-9AB6-29C5D098399A}" type="presParOf" srcId="{FA4B9613-5565-4247-9028-F9F0089FCAC7}" destId="{96081C1A-C870-44B5-83E1-EE2AF7048E33}" srcOrd="4" destOrd="0" presId="urn:microsoft.com/office/officeart/2005/8/layout/vList3"/>
    <dgm:cxn modelId="{2A09844B-A6EC-4FFD-AF1A-EE154ED5835A}" type="presParOf" srcId="{96081C1A-C870-44B5-83E1-EE2AF7048E33}" destId="{14EEA26E-5C4E-4992-9063-613FC090DAED}" srcOrd="0" destOrd="0" presId="urn:microsoft.com/office/officeart/2005/8/layout/vList3"/>
    <dgm:cxn modelId="{5EF594E0-2297-409E-87CB-E90405672A0D}" type="presParOf" srcId="{96081C1A-C870-44B5-83E1-EE2AF7048E33}" destId="{0DCDBAC5-2694-48BD-9CE0-3D415F4703C5}" srcOrd="1" destOrd="0" presId="urn:microsoft.com/office/officeart/2005/8/layout/vList3"/>
    <dgm:cxn modelId="{B95186A6-66B6-4F00-8AF8-A3ED94A45177}" type="presParOf" srcId="{FA4B9613-5565-4247-9028-F9F0089FCAC7}" destId="{C6471256-B136-4DB4-8D98-FC677E028431}" srcOrd="5" destOrd="0" presId="urn:microsoft.com/office/officeart/2005/8/layout/vList3"/>
    <dgm:cxn modelId="{E7894CBC-D213-4A0E-AEE5-C3F5CEE4E028}" type="presParOf" srcId="{FA4B9613-5565-4247-9028-F9F0089FCAC7}" destId="{86F32C17-B5A8-4CC3-B5EA-4390FAB9F7DA}" srcOrd="6" destOrd="0" presId="urn:microsoft.com/office/officeart/2005/8/layout/vList3"/>
    <dgm:cxn modelId="{E9EBBBB0-01F9-4D30-8772-A6A64C470664}" type="presParOf" srcId="{86F32C17-B5A8-4CC3-B5EA-4390FAB9F7DA}" destId="{A0D0A375-313F-4A07-8CE1-E6B3E5438A1A}" srcOrd="0" destOrd="0" presId="urn:microsoft.com/office/officeart/2005/8/layout/vList3"/>
    <dgm:cxn modelId="{BDEB25B3-E422-4318-BE59-43FC47013FD4}" type="presParOf" srcId="{86F32C17-B5A8-4CC3-B5EA-4390FAB9F7DA}" destId="{0303AEBE-8140-461C-8F2A-F538299119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38AD8-2E9A-4CFD-8D72-98A4B3EB0729}">
      <dsp:nvSpPr>
        <dsp:cNvPr id="0" name=""/>
        <dsp:cNvSpPr/>
      </dsp:nvSpPr>
      <dsp:spPr>
        <a:xfrm>
          <a:off x="1562309" y="4401"/>
          <a:ext cx="3555151" cy="1777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u="none" kern="1200" dirty="0" smtClean="0"/>
            <a:t>По операциям с акциями возможно получение </a:t>
          </a:r>
          <a:r>
            <a:rPr lang="en-US" sz="2600" b="1" u="none" kern="1200" dirty="0" smtClean="0"/>
            <a:t>2-</a:t>
          </a:r>
          <a:r>
            <a:rPr lang="ru-RU" sz="2600" b="1" u="none" kern="1200" dirty="0" smtClean="0"/>
            <a:t>х видов дохода</a:t>
          </a:r>
          <a:r>
            <a:rPr lang="ru-RU" sz="2600" kern="1200" dirty="0" smtClean="0"/>
            <a:t>: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14372" y="56464"/>
        <a:ext cx="3451025" cy="1673449"/>
      </dsp:txXfrm>
    </dsp:sp>
    <dsp:sp modelId="{1CFF5185-4BA0-44F8-A663-840FE620F948}">
      <dsp:nvSpPr>
        <dsp:cNvPr id="0" name=""/>
        <dsp:cNvSpPr/>
      </dsp:nvSpPr>
      <dsp:spPr>
        <a:xfrm>
          <a:off x="1917824" y="1781977"/>
          <a:ext cx="355515" cy="1333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181"/>
              </a:lnTo>
              <a:lnTo>
                <a:pt x="355515" y="13331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922B-33AC-458B-B756-D82654BCF284}">
      <dsp:nvSpPr>
        <dsp:cNvPr id="0" name=""/>
        <dsp:cNvSpPr/>
      </dsp:nvSpPr>
      <dsp:spPr>
        <a:xfrm>
          <a:off x="2273339" y="2226371"/>
          <a:ext cx="2844120" cy="1777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дивиденды (текущий доход)</a:t>
          </a:r>
          <a:endParaRPr lang="ru-RU" sz="2800" kern="1200" dirty="0"/>
        </a:p>
      </dsp:txBody>
      <dsp:txXfrm>
        <a:off x="2325402" y="2278434"/>
        <a:ext cx="2739994" cy="1673449"/>
      </dsp:txXfrm>
    </dsp:sp>
    <dsp:sp modelId="{E0D4A04F-E615-48C4-A9C7-1F00028B5C73}">
      <dsp:nvSpPr>
        <dsp:cNvPr id="0" name=""/>
        <dsp:cNvSpPr/>
      </dsp:nvSpPr>
      <dsp:spPr>
        <a:xfrm>
          <a:off x="1917824" y="1781977"/>
          <a:ext cx="355515" cy="355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151"/>
              </a:lnTo>
              <a:lnTo>
                <a:pt x="355515" y="35551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CF1B-3D12-4D3D-99F5-7CAAD4E201C9}">
      <dsp:nvSpPr>
        <dsp:cNvPr id="0" name=""/>
        <dsp:cNvSpPr/>
      </dsp:nvSpPr>
      <dsp:spPr>
        <a:xfrm>
          <a:off x="2273339" y="4448340"/>
          <a:ext cx="2844120" cy="1777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курсовая разница (капитальный доход</a:t>
          </a:r>
          <a:r>
            <a:rPr lang="ru-RU" sz="1800" kern="1200" dirty="0" smtClean="0"/>
            <a:t>)</a:t>
          </a:r>
          <a:endParaRPr lang="ru-RU" kern="1200" dirty="0"/>
        </a:p>
      </dsp:txBody>
      <dsp:txXfrm>
        <a:off x="2325402" y="4500403"/>
        <a:ext cx="2739994" cy="1673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00AAE-92D1-42F7-B1BA-3BE2735D0218}">
      <dsp:nvSpPr>
        <dsp:cNvPr id="0" name=""/>
        <dsp:cNvSpPr/>
      </dsp:nvSpPr>
      <dsp:spPr>
        <a:xfrm>
          <a:off x="0" y="0"/>
          <a:ext cx="6858000" cy="6858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B3CD8A-42BA-4A4D-AF74-3C3F97F4B271}">
      <dsp:nvSpPr>
        <dsp:cNvPr id="0" name=""/>
        <dsp:cNvSpPr/>
      </dsp:nvSpPr>
      <dsp:spPr>
        <a:xfrm>
          <a:off x="3429000" y="0"/>
          <a:ext cx="8619661" cy="68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/>
            <a:t>3 ключевых элемента дивидендной политики </a:t>
          </a:r>
          <a:endParaRPr lang="ru-RU" sz="4400" b="1" kern="1200" dirty="0"/>
        </a:p>
      </dsp:txBody>
      <dsp:txXfrm>
        <a:off x="3429000" y="0"/>
        <a:ext cx="8619661" cy="1457324"/>
      </dsp:txXfrm>
    </dsp:sp>
    <dsp:sp modelId="{3F14BBDD-B9ED-4BCD-8F43-94C7808986A8}">
      <dsp:nvSpPr>
        <dsp:cNvPr id="0" name=""/>
        <dsp:cNvSpPr/>
      </dsp:nvSpPr>
      <dsp:spPr>
        <a:xfrm>
          <a:off x="900112" y="1457324"/>
          <a:ext cx="5057775" cy="50577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726A5C-F8FD-4640-BD8D-D91A950093A0}">
      <dsp:nvSpPr>
        <dsp:cNvPr id="0" name=""/>
        <dsp:cNvSpPr/>
      </dsp:nvSpPr>
      <dsp:spPr>
        <a:xfrm>
          <a:off x="3429000" y="1457324"/>
          <a:ext cx="8619661" cy="505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 Какая часть прибыли в среднем должна быть выплачена в течение определенного времени? </a:t>
          </a:r>
          <a:r>
            <a:rPr lang="ru-RU" sz="2400" kern="1200" dirty="0" smtClean="0"/>
            <a:t>Это выбор целевого значения коэффициента выплаты дивидендов.</a:t>
          </a:r>
          <a:endParaRPr lang="ru-RU" sz="2400" kern="1200" dirty="0"/>
        </a:p>
      </dsp:txBody>
      <dsp:txXfrm>
        <a:off x="3429000" y="1457324"/>
        <a:ext cx="8619661" cy="1457325"/>
      </dsp:txXfrm>
    </dsp:sp>
    <dsp:sp modelId="{E204DB30-9FAB-4086-B938-38ADEC2D8A72}">
      <dsp:nvSpPr>
        <dsp:cNvPr id="0" name=""/>
        <dsp:cNvSpPr/>
      </dsp:nvSpPr>
      <dsp:spPr>
        <a:xfrm>
          <a:off x="1800225" y="2914649"/>
          <a:ext cx="3257550" cy="32575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3EBA7F-9F0B-4908-86B5-803B52AD0DB1}">
      <dsp:nvSpPr>
        <dsp:cNvPr id="0" name=""/>
        <dsp:cNvSpPr/>
      </dsp:nvSpPr>
      <dsp:spPr>
        <a:xfrm>
          <a:off x="3429000" y="2914649"/>
          <a:ext cx="8619661" cy="325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</a:t>
          </a:r>
          <a:r>
            <a:rPr lang="ru-RU" sz="2400" b="1" kern="1200" dirty="0" smtClean="0"/>
            <a:t>Должна ли фирма пытаться поддерживать стабильный рост дивидендов</a:t>
          </a:r>
          <a:r>
            <a:rPr lang="ru-RU" sz="2400" kern="1200" dirty="0" smtClean="0"/>
            <a:t> или она должна ежегодно менять размер дивидендов в зависимости от своих внутренних потребностей в средствах и потоков денежных средств? </a:t>
          </a:r>
          <a:endParaRPr lang="ru-RU" sz="2400" kern="1200" dirty="0"/>
        </a:p>
      </dsp:txBody>
      <dsp:txXfrm>
        <a:off x="3429000" y="2914649"/>
        <a:ext cx="8619661" cy="1457325"/>
      </dsp:txXfrm>
    </dsp:sp>
    <dsp:sp modelId="{D0FA7C22-C9F6-40C7-AA6B-4475791AA910}">
      <dsp:nvSpPr>
        <dsp:cNvPr id="0" name=""/>
        <dsp:cNvSpPr/>
      </dsp:nvSpPr>
      <dsp:spPr>
        <a:xfrm>
          <a:off x="2700337" y="4371974"/>
          <a:ext cx="1457324" cy="14573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84F3B-0CCB-4CA8-9F24-36DBA3CAD2AA}">
      <dsp:nvSpPr>
        <dsp:cNvPr id="0" name=""/>
        <dsp:cNvSpPr/>
      </dsp:nvSpPr>
      <dsp:spPr>
        <a:xfrm>
          <a:off x="3429000" y="4371974"/>
          <a:ext cx="8619661" cy="1457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3. Какое количество долларов должна фирма выплатить в виде текущих дивидендов? </a:t>
          </a:r>
          <a:endParaRPr lang="ru-RU" sz="2400" b="1" kern="1200" dirty="0"/>
        </a:p>
      </dsp:txBody>
      <dsp:txXfrm>
        <a:off x="3429000" y="4371974"/>
        <a:ext cx="8619661" cy="145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7A583-51D8-4EA5-BAAB-06EEBFCC7730}">
      <dsp:nvSpPr>
        <dsp:cNvPr id="0" name=""/>
        <dsp:cNvSpPr/>
      </dsp:nvSpPr>
      <dsp:spPr>
        <a:xfrm>
          <a:off x="5186327" y="3355382"/>
          <a:ext cx="1344012" cy="239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006" y="0"/>
              </a:lnTo>
              <a:lnTo>
                <a:pt x="672006" y="2390710"/>
              </a:lnTo>
              <a:lnTo>
                <a:pt x="1344012" y="239071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789768" y="4482172"/>
        <a:ext cx="137130" cy="137130"/>
      </dsp:txXfrm>
    </dsp:sp>
    <dsp:sp modelId="{BB154DCD-F154-42B8-B27C-E0ABD274FFC0}">
      <dsp:nvSpPr>
        <dsp:cNvPr id="0" name=""/>
        <dsp:cNvSpPr/>
      </dsp:nvSpPr>
      <dsp:spPr>
        <a:xfrm>
          <a:off x="5186327" y="3355382"/>
          <a:ext cx="1344012" cy="796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006" y="0"/>
              </a:lnTo>
              <a:lnTo>
                <a:pt x="672006" y="796903"/>
              </a:lnTo>
              <a:lnTo>
                <a:pt x="1344012" y="79690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9270" y="3714771"/>
        <a:ext cx="78125" cy="78125"/>
      </dsp:txXfrm>
    </dsp:sp>
    <dsp:sp modelId="{6E93A026-0B46-413F-A941-773B28701D77}">
      <dsp:nvSpPr>
        <dsp:cNvPr id="0" name=""/>
        <dsp:cNvSpPr/>
      </dsp:nvSpPr>
      <dsp:spPr>
        <a:xfrm>
          <a:off x="5186327" y="2558479"/>
          <a:ext cx="1344012" cy="796903"/>
        </a:xfrm>
        <a:custGeom>
          <a:avLst/>
          <a:gdLst/>
          <a:ahLst/>
          <a:cxnLst/>
          <a:rect l="0" t="0" r="0" b="0"/>
          <a:pathLst>
            <a:path>
              <a:moveTo>
                <a:pt x="0" y="796903"/>
              </a:moveTo>
              <a:lnTo>
                <a:pt x="672006" y="796903"/>
              </a:lnTo>
              <a:lnTo>
                <a:pt x="672006" y="0"/>
              </a:lnTo>
              <a:lnTo>
                <a:pt x="1344012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9270" y="2917868"/>
        <a:ext cx="78125" cy="78125"/>
      </dsp:txXfrm>
    </dsp:sp>
    <dsp:sp modelId="{09F9E403-F7EF-479A-A29C-7B5C9395A435}">
      <dsp:nvSpPr>
        <dsp:cNvPr id="0" name=""/>
        <dsp:cNvSpPr/>
      </dsp:nvSpPr>
      <dsp:spPr>
        <a:xfrm>
          <a:off x="5186327" y="964672"/>
          <a:ext cx="1344012" cy="2390710"/>
        </a:xfrm>
        <a:custGeom>
          <a:avLst/>
          <a:gdLst/>
          <a:ahLst/>
          <a:cxnLst/>
          <a:rect l="0" t="0" r="0" b="0"/>
          <a:pathLst>
            <a:path>
              <a:moveTo>
                <a:pt x="0" y="2390710"/>
              </a:moveTo>
              <a:lnTo>
                <a:pt x="672006" y="2390710"/>
              </a:lnTo>
              <a:lnTo>
                <a:pt x="672006" y="0"/>
              </a:lnTo>
              <a:lnTo>
                <a:pt x="1344012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789768" y="2091462"/>
        <a:ext cx="137130" cy="137130"/>
      </dsp:txXfrm>
    </dsp:sp>
    <dsp:sp modelId="{761A2F52-285D-4D99-99A3-99C6043E8AB9}">
      <dsp:nvSpPr>
        <dsp:cNvPr id="0" name=""/>
        <dsp:cNvSpPr/>
      </dsp:nvSpPr>
      <dsp:spPr>
        <a:xfrm>
          <a:off x="174123" y="672820"/>
          <a:ext cx="4659284" cy="53651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B51717"/>
              </a:solidFill>
            </a:rPr>
            <a:t>Факторы, влияющие на доходность акции: </a:t>
          </a:r>
          <a:endParaRPr lang="ru-RU" sz="6300" b="1" kern="1200" dirty="0">
            <a:solidFill>
              <a:srgbClr val="B51717"/>
            </a:solidFill>
          </a:endParaRPr>
        </a:p>
      </dsp:txBody>
      <dsp:txXfrm>
        <a:off x="174123" y="672820"/>
        <a:ext cx="4659284" cy="5365123"/>
      </dsp:txXfrm>
    </dsp:sp>
    <dsp:sp modelId="{B004DF48-AB19-4717-A978-8C275B72F7A1}">
      <dsp:nvSpPr>
        <dsp:cNvPr id="0" name=""/>
        <dsp:cNvSpPr/>
      </dsp:nvSpPr>
      <dsp:spPr>
        <a:xfrm>
          <a:off x="6530339" y="327149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размер дивидендных выплат;</a:t>
          </a:r>
          <a:endParaRPr lang="ru-RU" sz="3500" kern="1200" dirty="0"/>
        </a:p>
      </dsp:txBody>
      <dsp:txXfrm>
        <a:off x="6530339" y="327149"/>
        <a:ext cx="4182148" cy="1275045"/>
      </dsp:txXfrm>
    </dsp:sp>
    <dsp:sp modelId="{E62B5248-16FC-42B8-950D-BC6AF2EC8E19}">
      <dsp:nvSpPr>
        <dsp:cNvPr id="0" name=""/>
        <dsp:cNvSpPr/>
      </dsp:nvSpPr>
      <dsp:spPr>
        <a:xfrm>
          <a:off x="6530339" y="1920956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колебания рыночных цен; </a:t>
          </a:r>
          <a:endParaRPr lang="ru-RU" sz="3500" kern="1200" dirty="0"/>
        </a:p>
      </dsp:txBody>
      <dsp:txXfrm>
        <a:off x="6530339" y="1920956"/>
        <a:ext cx="4182148" cy="1275045"/>
      </dsp:txXfrm>
    </dsp:sp>
    <dsp:sp modelId="{26885CB8-E14A-4F91-AE36-297B6004209A}">
      <dsp:nvSpPr>
        <dsp:cNvPr id="0" name=""/>
        <dsp:cNvSpPr/>
      </dsp:nvSpPr>
      <dsp:spPr>
        <a:xfrm>
          <a:off x="6530339" y="3514763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уровень инфляции; </a:t>
          </a:r>
          <a:endParaRPr lang="ru-RU" sz="3500" kern="1200"/>
        </a:p>
      </dsp:txBody>
      <dsp:txXfrm>
        <a:off x="6530339" y="3514763"/>
        <a:ext cx="4182148" cy="1275045"/>
      </dsp:txXfrm>
    </dsp:sp>
    <dsp:sp modelId="{632CB7C5-7EB9-4E10-8658-84B8125A1C36}">
      <dsp:nvSpPr>
        <dsp:cNvPr id="0" name=""/>
        <dsp:cNvSpPr/>
      </dsp:nvSpPr>
      <dsp:spPr>
        <a:xfrm>
          <a:off x="6530339" y="5108569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налоги. </a:t>
          </a:r>
          <a:endParaRPr lang="ru-RU" sz="3500" kern="1200"/>
        </a:p>
      </dsp:txBody>
      <dsp:txXfrm>
        <a:off x="6530339" y="5108569"/>
        <a:ext cx="4182148" cy="1275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33EA8-D5C4-46CE-BA5E-7D3FCCEA4D80}">
      <dsp:nvSpPr>
        <dsp:cNvPr id="0" name=""/>
        <dsp:cNvSpPr/>
      </dsp:nvSpPr>
      <dsp:spPr>
        <a:xfrm rot="10800000">
          <a:off x="2067848" y="2210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 3 базовые теории дивидендной политики</a:t>
          </a:r>
          <a:r>
            <a:rPr lang="ru-RU" sz="3200" b="1" kern="1200" dirty="0" smtClean="0"/>
            <a:t>:</a:t>
          </a:r>
          <a:endParaRPr lang="ru-RU" sz="3200" kern="1200" dirty="0"/>
        </a:p>
      </dsp:txBody>
      <dsp:txXfrm rot="10800000">
        <a:off x="2383906" y="2210"/>
        <a:ext cx="6638811" cy="1264231"/>
      </dsp:txXfrm>
    </dsp:sp>
    <dsp:sp modelId="{F15C3186-E913-4057-AF5E-D6769CBF0DE9}">
      <dsp:nvSpPr>
        <dsp:cNvPr id="0" name=""/>
        <dsp:cNvSpPr/>
      </dsp:nvSpPr>
      <dsp:spPr>
        <a:xfrm>
          <a:off x="1435732" y="2210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2D27-F257-4820-90EB-3F9493873893}">
      <dsp:nvSpPr>
        <dsp:cNvPr id="0" name=""/>
        <dsp:cNvSpPr/>
      </dsp:nvSpPr>
      <dsp:spPr>
        <a:xfrm rot="10800000">
          <a:off x="2067848" y="1643824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1) теория </a:t>
          </a:r>
          <a:r>
            <a:rPr lang="ru-RU" sz="3200" kern="1200" dirty="0" err="1" smtClean="0"/>
            <a:t>иррелевантности</a:t>
          </a:r>
          <a:r>
            <a:rPr lang="ru-RU" sz="3200" kern="1200" dirty="0" smtClean="0"/>
            <a:t> дивидендов (</a:t>
          </a:r>
          <a:r>
            <a:rPr lang="en-US" sz="3200" kern="1200" dirty="0" smtClean="0"/>
            <a:t>dividend irrelevance theory), </a:t>
          </a:r>
          <a:endParaRPr lang="ru-RU" sz="3200" kern="1200" dirty="0"/>
        </a:p>
      </dsp:txBody>
      <dsp:txXfrm rot="10800000">
        <a:off x="2383906" y="1643824"/>
        <a:ext cx="6638811" cy="1264231"/>
      </dsp:txXfrm>
    </dsp:sp>
    <dsp:sp modelId="{E683B7E9-8BCD-417D-A3E0-EC5FB57D9A74}">
      <dsp:nvSpPr>
        <dsp:cNvPr id="0" name=""/>
        <dsp:cNvSpPr/>
      </dsp:nvSpPr>
      <dsp:spPr>
        <a:xfrm>
          <a:off x="1435732" y="1643824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DBAC5-2694-48BD-9CE0-3D415F4703C5}">
      <dsp:nvSpPr>
        <dsp:cNvPr id="0" name=""/>
        <dsp:cNvSpPr/>
      </dsp:nvSpPr>
      <dsp:spPr>
        <a:xfrm rot="10800000">
          <a:off x="2067848" y="3285438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2) </a:t>
          </a:r>
          <a:r>
            <a:rPr lang="ru-RU" sz="3200" kern="1200" dirty="0" smtClean="0"/>
            <a:t>теорию «синицы в руках» («</a:t>
          </a:r>
          <a:r>
            <a:rPr lang="en-US" sz="3200" kern="1200" dirty="0" smtClean="0"/>
            <a:t>bird-in-the hand» theory)</a:t>
          </a:r>
          <a:r>
            <a:rPr lang="ru-RU" sz="3200" kern="1200" dirty="0" smtClean="0"/>
            <a:t>,</a:t>
          </a:r>
          <a:r>
            <a:rPr lang="en-US" sz="3200" kern="1200" dirty="0" smtClean="0"/>
            <a:t> </a:t>
          </a:r>
          <a:endParaRPr lang="ru-RU" sz="3200" kern="1200" dirty="0"/>
        </a:p>
      </dsp:txBody>
      <dsp:txXfrm rot="10800000">
        <a:off x="2383906" y="3285438"/>
        <a:ext cx="6638811" cy="1264231"/>
      </dsp:txXfrm>
    </dsp:sp>
    <dsp:sp modelId="{14EEA26E-5C4E-4992-9063-613FC090DAED}">
      <dsp:nvSpPr>
        <dsp:cNvPr id="0" name=""/>
        <dsp:cNvSpPr/>
      </dsp:nvSpPr>
      <dsp:spPr>
        <a:xfrm>
          <a:off x="1435732" y="3285438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3AEBE-8140-461C-8F2A-F538299119C4}">
      <dsp:nvSpPr>
        <dsp:cNvPr id="0" name=""/>
        <dsp:cNvSpPr/>
      </dsp:nvSpPr>
      <dsp:spPr>
        <a:xfrm rot="10800000">
          <a:off x="2067848" y="4927052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3) теорию налоговой дифференциации (</a:t>
          </a:r>
          <a:r>
            <a:rPr lang="en-US" sz="3200" kern="1200" dirty="0" smtClean="0"/>
            <a:t>tax differential theory).</a:t>
          </a:r>
          <a:endParaRPr lang="ru-RU" sz="3200" kern="1200" dirty="0"/>
        </a:p>
      </dsp:txBody>
      <dsp:txXfrm rot="10800000">
        <a:off x="2383906" y="4927052"/>
        <a:ext cx="6638811" cy="1264231"/>
      </dsp:txXfrm>
    </dsp:sp>
    <dsp:sp modelId="{A0D0A375-313F-4A07-8CE1-E6B3E5438A1A}">
      <dsp:nvSpPr>
        <dsp:cNvPr id="0" name=""/>
        <dsp:cNvSpPr/>
      </dsp:nvSpPr>
      <dsp:spPr>
        <a:xfrm>
          <a:off x="1435732" y="4927052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5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640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По данным </a:t>
            </a:r>
            <a:r>
              <a:rPr lang="ru-RU" dirty="0" err="1" smtClean="0"/>
              <a:t>Forbes</a:t>
            </a:r>
            <a:r>
              <a:rPr lang="ru-RU" dirty="0" smtClean="0"/>
              <a:t>, Уоррен </a:t>
            </a:r>
            <a:r>
              <a:rPr lang="ru-RU" dirty="0" err="1" smtClean="0"/>
              <a:t>Баффет</a:t>
            </a:r>
            <a:r>
              <a:rPr lang="ru-RU" dirty="0" smtClean="0"/>
              <a:t> занимает второе место в рейтинге миллиардеров (76,9 млрд долларов).</a:t>
            </a:r>
          </a:p>
          <a:p>
            <a:pPr algn="l"/>
            <a:r>
              <a:rPr lang="ru-RU" dirty="0" smtClean="0"/>
              <a:t>Обед с Уорреном </a:t>
            </a:r>
            <a:r>
              <a:rPr lang="ru-RU" dirty="0" err="1" smtClean="0"/>
              <a:t>Баффетом</a:t>
            </a:r>
            <a:r>
              <a:rPr lang="ru-RU" dirty="0" smtClean="0"/>
              <a:t>, известным бизнесменом и инвестором, был продан на интернет-площадке </a:t>
            </a:r>
            <a:r>
              <a:rPr lang="ru-RU" dirty="0" err="1" smtClean="0"/>
              <a:t>eBay</a:t>
            </a:r>
            <a:r>
              <a:rPr lang="ru-RU" dirty="0" smtClean="0"/>
              <a:t> за 2,6 млн долларов. </a:t>
            </a:r>
          </a:p>
          <a:p>
            <a:pPr algn="l"/>
            <a:r>
              <a:rPr lang="ru-RU" dirty="0" smtClean="0"/>
              <a:t>Такой аукцион </a:t>
            </a:r>
            <a:r>
              <a:rPr lang="ru-RU" dirty="0" err="1" smtClean="0"/>
              <a:t>Баффет</a:t>
            </a:r>
            <a:r>
              <a:rPr lang="ru-RU" dirty="0" smtClean="0"/>
              <a:t> устраивает уже в 18-й раз. Победитель, как и в прошлые разы, получает право пообедать с ним и задать все интересующие вопросы. Единственный запрет — вопросы о будущих инвестициях предпринимателя.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Средства, которые были выручены от продажи этого необычного лота, перечисляются фонду </a:t>
            </a:r>
            <a:r>
              <a:rPr lang="ru-RU" dirty="0" err="1" smtClean="0"/>
              <a:t>Glide</a:t>
            </a:r>
            <a:r>
              <a:rPr lang="ru-RU" dirty="0" smtClean="0"/>
              <a:t> </a:t>
            </a:r>
            <a:r>
              <a:rPr lang="ru-RU" dirty="0" err="1" smtClean="0"/>
              <a:t>Foundation</a:t>
            </a:r>
            <a:r>
              <a:rPr lang="ru-RU" dirty="0" smtClean="0"/>
              <a:t>, который оказывает помощь бездомным в Сан-Франциско.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9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EBFC-3A0D-4380-8086-D7B7D27B114B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0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15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Дивиденды (</a:t>
            </a:r>
            <a:r>
              <a:rPr lang="en-US" dirty="0" smtClean="0"/>
              <a:t>IAS</a:t>
            </a:r>
            <a:r>
              <a:rPr lang="ru-RU" dirty="0" smtClean="0"/>
              <a:t>) – это распределение прибыли владельцам долевых инвестиций пропорционально их доле в определенном виде капитала.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Дивиденд </a:t>
            </a:r>
            <a:r>
              <a:rPr lang="ru-RU" b="1" dirty="0" err="1" smtClean="0"/>
              <a:t>Dividend</a:t>
            </a:r>
            <a:r>
              <a:rPr lang="ru-RU" b="1" dirty="0" smtClean="0"/>
              <a:t> (</a:t>
            </a:r>
            <a:r>
              <a:rPr lang="ru-RU" b="1" dirty="0" err="1" smtClean="0"/>
              <a:t>Div</a:t>
            </a:r>
            <a:r>
              <a:rPr lang="ru-RU" b="1" dirty="0" smtClean="0"/>
              <a:t>) От </a:t>
            </a:r>
            <a:r>
              <a:rPr lang="ru-RU" b="1" dirty="0" err="1" smtClean="0"/>
              <a:t>лат.Dividendus</a:t>
            </a:r>
            <a:r>
              <a:rPr lang="ru-RU" b="1" dirty="0" smtClean="0"/>
              <a:t> - подлежащий разделу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Дивидендная доходность — это финансовый коэффициент, который показывает сколько денежных средств выплачивается компанией каждый год в виде дивидендов по отношению к рыночной цене акций данной компании. При отсутствии прироста стоимости капитала, дивидендной доходностью считается рентабельность инвестиции в акцию. Формула дивидендной доходности приведена ниже: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Дивидендная доходность = выплаченные дивиденды (за год)/рыночная цена акции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дивидендного выхода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показывает, какая часть чистой прибыли компании направляется на выплату дивидендов но обыкновенным акциям.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дивидендного выхода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Кдв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Доб.акц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Прб.акц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7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Дивиденды (</a:t>
            </a:r>
            <a:r>
              <a:rPr lang="en-US" dirty="0" smtClean="0"/>
              <a:t>IAS</a:t>
            </a:r>
            <a:r>
              <a:rPr lang="ru-RU" dirty="0" smtClean="0"/>
              <a:t>) – это распределение прибыли владельцам долевых инвестиций пропорционально их доле в определенном виде капитала.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Дивиденд </a:t>
            </a:r>
            <a:r>
              <a:rPr lang="ru-RU" b="1" dirty="0" err="1" smtClean="0"/>
              <a:t>Dividend</a:t>
            </a:r>
            <a:r>
              <a:rPr lang="ru-RU" b="1" dirty="0" smtClean="0"/>
              <a:t> (</a:t>
            </a:r>
            <a:r>
              <a:rPr lang="ru-RU" b="1" dirty="0" err="1" smtClean="0"/>
              <a:t>Div</a:t>
            </a:r>
            <a:r>
              <a:rPr lang="ru-RU" b="1" dirty="0" smtClean="0"/>
              <a:t>) От </a:t>
            </a:r>
            <a:r>
              <a:rPr lang="ru-RU" b="1" dirty="0" err="1" smtClean="0"/>
              <a:t>лат.Dividendus</a:t>
            </a:r>
            <a:r>
              <a:rPr lang="ru-RU" b="1" dirty="0" smtClean="0"/>
              <a:t> - подлежащий разделу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Поэтому в общем случае , нашедшему стабильно развивающуюся компанию, выгоднее, чтобы его деньги работали в компании. Высокие дивидендные выплаты существенно уменьшают реинвестируемый капи­тал компании.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Еще одна полезная характеристика — собственный капитал на одну акцию. Сравнение этого показателя с рыночной стоимостью акции дает инвестору представление о том, как соотносятся собственный ка­питал компании с его рыночной ценой.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5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4381" y="2130436"/>
            <a:ext cx="10654208" cy="2522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«Корпоративные финансы»</a:t>
            </a:r>
            <a:b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к.э.н., </a:t>
            </a:r>
            <a:r>
              <a:rPr kumimoji="0" lang="ru-RU" sz="4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и.о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доцента Алиева </a:t>
            </a:r>
            <a:r>
              <a:rPr kumimoji="0" lang="ru-RU" sz="4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Баглан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Муратовна</a:t>
            </a:r>
            <a:b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2057" y="4398496"/>
            <a:ext cx="8998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Тема 9. Дивидендная политика как инструмент развития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07885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8686" y="246743"/>
            <a:ext cx="11955986" cy="66386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МСФО (IAS) 32 «Финансовые инструменты: представление информации»</a:t>
            </a:r>
          </a:p>
          <a:p>
            <a:pPr algn="l"/>
            <a:r>
              <a:rPr lang="ru-RU" b="1" dirty="0"/>
              <a:t>МСФО (IFRS) 7 «Финансовые инструменты: раскрытие информации»</a:t>
            </a:r>
          </a:p>
          <a:p>
            <a:pPr algn="l"/>
            <a:r>
              <a:rPr lang="ru-RU" b="1" dirty="0"/>
              <a:t>МСФО (IFRS) 9 «Финансовые инструменты»</a:t>
            </a:r>
          </a:p>
          <a:p>
            <a:pPr algn="l"/>
            <a:r>
              <a:rPr lang="ru-RU" b="1" dirty="0"/>
              <a:t>МСФО (IAS) 33 «Прибыль на акцию</a:t>
            </a:r>
            <a:r>
              <a:rPr lang="ru-RU" b="1" dirty="0" smtClean="0"/>
              <a:t>»</a:t>
            </a:r>
          </a:p>
          <a:p>
            <a:pPr algn="l"/>
            <a:endParaRPr lang="ru-RU" dirty="0" smtClean="0"/>
          </a:p>
          <a:p>
            <a:pPr algn="l"/>
            <a:r>
              <a:rPr lang="ru-RU" u="sng" dirty="0" smtClean="0"/>
              <a:t>9.6 </a:t>
            </a:r>
            <a:r>
              <a:rPr lang="ru-RU" u="sng" dirty="0"/>
              <a:t>Проценты, </a:t>
            </a:r>
            <a:r>
              <a:rPr lang="ru-RU" b="1" u="sng" dirty="0"/>
              <a:t>дивиденды</a:t>
            </a:r>
            <a:r>
              <a:rPr lang="ru-RU" u="sng" dirty="0"/>
              <a:t>, убытки и прибыль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Проценты, дивиденды, убытки и прибыль, относящиеся к финансовому инструменту (или его элементу), классифицированному как обязательство, должны отражаться как расходы или доходы </a:t>
            </a:r>
            <a:r>
              <a:rPr lang="ru-RU" b="1" dirty="0"/>
              <a:t>в отчёте о прибылях и убытках</a:t>
            </a:r>
            <a:r>
              <a:rPr lang="ru-RU" dirty="0"/>
              <a:t>. Распределение дивидендов владельцам долевых инструментов с учётом затрат по сделке должны напрямую относиться </a:t>
            </a:r>
            <a:r>
              <a:rPr lang="ru-RU" b="1" dirty="0"/>
              <a:t>на уменьшение Капитала </a:t>
            </a:r>
            <a:r>
              <a:rPr lang="ru-RU" dirty="0"/>
              <a:t>компании за вычетом соответствующего налога на прибыль.</a:t>
            </a:r>
          </a:p>
          <a:p>
            <a:pPr algn="l"/>
            <a:endParaRPr lang="ru-RU" dirty="0"/>
          </a:p>
          <a:p>
            <a:pPr algn="l"/>
            <a:r>
              <a:rPr lang="ru-RU" b="1" dirty="0"/>
              <a:t>Дивиденды по погашаемым привилегированным акциям</a:t>
            </a:r>
            <a:r>
              <a:rPr lang="ru-RU" dirty="0"/>
              <a:t>, классифицированным в качестве финансового обязательства, учитываются </a:t>
            </a:r>
            <a:r>
              <a:rPr lang="ru-RU" b="1" dirty="0"/>
              <a:t>как расходы на проценты</a:t>
            </a:r>
            <a:r>
              <a:rPr lang="ru-RU" dirty="0"/>
              <a:t>, а не как распределение нераспределённой прибыли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7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9350" y="1596572"/>
            <a:ext cx="11713301" cy="374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Дивиденды </a:t>
            </a:r>
            <a:r>
              <a:rPr lang="ru-RU" b="1" dirty="0" smtClean="0"/>
              <a:t>(от </a:t>
            </a:r>
            <a:r>
              <a:rPr lang="ru-RU" b="1" dirty="0" err="1"/>
              <a:t>лат.Dividendus</a:t>
            </a:r>
            <a:r>
              <a:rPr lang="ru-RU" b="1" dirty="0"/>
              <a:t> - подлежащий </a:t>
            </a:r>
            <a:r>
              <a:rPr lang="ru-RU" b="1" dirty="0" smtClean="0"/>
              <a:t>разделу)  </a:t>
            </a:r>
            <a:r>
              <a:rPr lang="ru-RU" dirty="0" smtClean="0"/>
              <a:t>– это </a:t>
            </a:r>
            <a:r>
              <a:rPr lang="ru-RU" dirty="0"/>
              <a:t>распределение прибыли владельцам долевых </a:t>
            </a:r>
            <a:r>
              <a:rPr lang="ru-RU" dirty="0" smtClean="0"/>
              <a:t>инвестиций пропорционально </a:t>
            </a:r>
            <a:r>
              <a:rPr lang="ru-RU" dirty="0"/>
              <a:t>их доле в </a:t>
            </a:r>
            <a:r>
              <a:rPr lang="ru-RU" dirty="0" smtClean="0"/>
              <a:t>определенном </a:t>
            </a:r>
            <a:r>
              <a:rPr lang="ru-RU" dirty="0"/>
              <a:t>виде </a:t>
            </a:r>
            <a:r>
              <a:rPr lang="ru-RU" dirty="0" smtClean="0"/>
              <a:t>капитала (согласно </a:t>
            </a:r>
            <a:r>
              <a:rPr lang="ru-RU" b="1" dirty="0" smtClean="0">
                <a:solidFill>
                  <a:srgbClr val="FF0000"/>
                </a:solidFill>
              </a:rPr>
              <a:t>МСФО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IAS</a:t>
            </a:r>
            <a:r>
              <a:rPr lang="ru-RU" dirty="0" smtClean="0"/>
              <a:t>)).</a:t>
            </a:r>
            <a:endParaRPr lang="ru-RU" dirty="0"/>
          </a:p>
        </p:txBody>
      </p:sp>
      <p:pic>
        <p:nvPicPr>
          <p:cNvPr id="9219" name="Picture 3" descr="D:\МСФ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64" y="215447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IF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64" y="517207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3285" y="6204214"/>
            <a:ext cx="11798716" cy="6048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Высшей школы экономики факультета экономики и международного института экономики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 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ВШЭ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https://www.coursera.org/</a:t>
            </a:r>
          </a:p>
        </p:txBody>
      </p:sp>
      <p:pic>
        <p:nvPicPr>
          <p:cNvPr id="6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r="1331" b="5468"/>
          <a:stretch/>
        </p:blipFill>
        <p:spPr bwMode="auto">
          <a:xfrm>
            <a:off x="431370" y="1052735"/>
            <a:ext cx="11329261" cy="475253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9350" y="188640"/>
            <a:ext cx="11713301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</a:rPr>
              <a:t>Дивидендная доходность </a:t>
            </a:r>
            <a:r>
              <a:rPr lang="ru-RU" dirty="0"/>
              <a:t>— это финансовый </a:t>
            </a:r>
            <a:r>
              <a:rPr lang="ru-RU" u="sng" dirty="0"/>
              <a:t>коэффициент</a:t>
            </a:r>
            <a:r>
              <a:rPr lang="ru-RU" dirty="0"/>
              <a:t>, который показывает сколько денежных средств выплачивается компанией каждый год </a:t>
            </a:r>
            <a:r>
              <a:rPr lang="ru-RU" u="sng" dirty="0"/>
              <a:t>в виде дивидендов</a:t>
            </a:r>
            <a:r>
              <a:rPr lang="ru-RU" dirty="0"/>
              <a:t> по отношению </a:t>
            </a:r>
            <a:r>
              <a:rPr lang="ru-RU" u="sng" dirty="0"/>
              <a:t>к рыночной цене акций </a:t>
            </a:r>
            <a:r>
              <a:rPr lang="ru-RU" dirty="0"/>
              <a:t>данной компании. </a:t>
            </a:r>
            <a:endParaRPr lang="ru-RU" dirty="0" smtClean="0"/>
          </a:p>
          <a:p>
            <a:pPr algn="l"/>
            <a:endParaRPr lang="ru-RU" b="1" i="1" dirty="0"/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Дивидендная </a:t>
            </a:r>
            <a:r>
              <a:rPr lang="ru-RU" b="1" i="1" dirty="0">
                <a:solidFill>
                  <a:srgbClr val="FF0000"/>
                </a:solidFill>
              </a:rPr>
              <a:t>доходность </a:t>
            </a:r>
            <a:r>
              <a:rPr lang="ru-RU" b="1" i="1" dirty="0"/>
              <a:t>= </a:t>
            </a:r>
            <a:endParaRPr lang="ru-RU" b="1" i="1" dirty="0" smtClean="0"/>
          </a:p>
          <a:p>
            <a:pPr algn="l"/>
            <a:r>
              <a:rPr lang="ru-RU" b="1" i="1" dirty="0" smtClean="0"/>
              <a:t>выплаченные </a:t>
            </a:r>
            <a:r>
              <a:rPr lang="ru-RU" b="1" i="1" dirty="0"/>
              <a:t>дивиденды (за год</a:t>
            </a:r>
            <a:r>
              <a:rPr lang="ru-RU" b="1" i="1" dirty="0" smtClean="0"/>
              <a:t>) / рыночная </a:t>
            </a:r>
            <a:r>
              <a:rPr lang="ru-RU" b="1" i="1" dirty="0"/>
              <a:t>цена </a:t>
            </a:r>
            <a:r>
              <a:rPr lang="ru-RU" b="1" i="1" dirty="0" smtClean="0"/>
              <a:t>акции</a:t>
            </a:r>
          </a:p>
          <a:p>
            <a:pPr algn="l"/>
            <a:endParaRPr lang="ru-RU" dirty="0"/>
          </a:p>
          <a:p>
            <a:pPr algn="l"/>
            <a:r>
              <a:rPr lang="ru-RU" b="1" dirty="0"/>
              <a:t>Коэффициент </a:t>
            </a:r>
            <a:r>
              <a:rPr lang="ru-RU" b="1" dirty="0">
                <a:solidFill>
                  <a:srgbClr val="FF0000"/>
                </a:solidFill>
              </a:rPr>
              <a:t>дивидендного выхода</a:t>
            </a:r>
            <a:r>
              <a:rPr lang="ru-RU" dirty="0"/>
              <a:t>  —</a:t>
            </a:r>
            <a:r>
              <a:rPr lang="ru-RU" dirty="0" smtClean="0"/>
              <a:t> показывает</a:t>
            </a:r>
            <a:r>
              <a:rPr lang="ru-RU" dirty="0"/>
              <a:t>, какая часть </a:t>
            </a:r>
            <a:r>
              <a:rPr lang="ru-RU" u="sng" dirty="0"/>
              <a:t>чистой прибыли</a:t>
            </a:r>
            <a:r>
              <a:rPr lang="ru-RU" dirty="0"/>
              <a:t> компании направляется на выплату </a:t>
            </a:r>
            <a:r>
              <a:rPr lang="ru-RU"/>
              <a:t>дивидендов </a:t>
            </a:r>
            <a:r>
              <a:rPr lang="ru-RU" smtClean="0"/>
              <a:t>по </a:t>
            </a:r>
            <a:r>
              <a:rPr lang="ru-RU" dirty="0"/>
              <a:t>обыкновенным акциям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 </a:t>
            </a:r>
            <a:r>
              <a:rPr lang="ru-RU" b="1" dirty="0" err="1" smtClean="0"/>
              <a:t>Кдв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smtClean="0"/>
              <a:t>Дивиденд об. акциям  / Прибыль на акци</a:t>
            </a:r>
            <a:r>
              <a:rPr lang="ru-RU" b="1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38412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188640"/>
            <a:ext cx="11839872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Дивидендный выход.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Этот </a:t>
            </a:r>
            <a:r>
              <a:rPr lang="ru-RU" dirty="0"/>
              <a:t>показатель  характеризует дивидендную политику компании. </a:t>
            </a:r>
            <a:r>
              <a:rPr lang="ru-RU" dirty="0">
                <a:solidFill>
                  <a:srgbClr val="FF0000"/>
                </a:solidFill>
              </a:rPr>
              <a:t>Определяется как отношение дивидендов к прибыли</a:t>
            </a:r>
            <a:r>
              <a:rPr lang="ru-RU" dirty="0"/>
              <a:t>, остающейся в распоряжении акционеров. </a:t>
            </a:r>
            <a:r>
              <a:rPr lang="ru-RU" b="1" dirty="0"/>
              <a:t>Обычно дивиденд выплачивается в размере до  3% от рыночной стоимости акции. </a:t>
            </a:r>
            <a:endParaRPr lang="ru-RU" b="1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Дивидендный </a:t>
            </a:r>
            <a:r>
              <a:rPr lang="ru-RU" dirty="0"/>
              <a:t>выход показывает, какая </a:t>
            </a:r>
            <a:r>
              <a:rPr lang="ru-RU" dirty="0" smtClean="0"/>
              <a:t>часть </a:t>
            </a:r>
            <a:r>
              <a:rPr lang="ru-RU" dirty="0"/>
              <a:t>прибыли </a:t>
            </a:r>
            <a:r>
              <a:rPr lang="ru-RU" dirty="0" smtClean="0"/>
              <a:t>будет </a:t>
            </a:r>
            <a:r>
              <a:rPr lang="ru-RU" dirty="0"/>
              <a:t>реинвестирована, т. е. пойдет на развитие компании, а какая — изъята из оборота.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Реинвестируемая </a:t>
            </a:r>
            <a:r>
              <a:rPr lang="ru-RU" dirty="0"/>
              <a:t>часть практически будет работать по формуле сложных процентов. </a:t>
            </a:r>
          </a:p>
        </p:txBody>
      </p:sp>
    </p:spTree>
    <p:extLst>
      <p:ext uri="{BB962C8B-B14F-4D97-AF65-F5344CB8AC3E}">
        <p14:creationId xmlns:p14="http://schemas.microsoft.com/office/powerpoint/2010/main" val="1417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2320" y="188640"/>
            <a:ext cx="8876593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b="1" dirty="0"/>
          </a:p>
          <a:p>
            <a:pPr algn="l"/>
            <a:endParaRPr lang="ru-RU" b="1" dirty="0"/>
          </a:p>
          <a:p>
            <a:pPr algn="l"/>
            <a:r>
              <a:rPr lang="ru-RU" sz="3600" b="1" dirty="0"/>
              <a:t>                     </a:t>
            </a:r>
            <a:endParaRPr lang="ru-RU" sz="3600" b="1" dirty="0" smtClean="0"/>
          </a:p>
          <a:p>
            <a:pPr algn="l"/>
            <a:r>
              <a:rPr lang="ru-RU" sz="3600" b="1" dirty="0"/>
              <a:t>	</a:t>
            </a:r>
            <a:r>
              <a:rPr lang="ru-RU" sz="3600" b="1" dirty="0" smtClean="0"/>
              <a:t>	 </a:t>
            </a:r>
            <a:r>
              <a:rPr lang="ru-RU" sz="3600" b="1" dirty="0"/>
              <a:t>– это </a:t>
            </a:r>
            <a:r>
              <a:rPr lang="ru-RU" sz="3600" b="1" u="sng" dirty="0"/>
              <a:t>денежный доход </a:t>
            </a:r>
            <a:r>
              <a:rPr lang="ru-RU" sz="3600" b="1" dirty="0"/>
              <a:t>акционеров. </a:t>
            </a:r>
          </a:p>
          <a:p>
            <a:pPr algn="l"/>
            <a:r>
              <a:rPr lang="ru-RU" sz="3600" b="1" dirty="0"/>
              <a:t>                      – это </a:t>
            </a:r>
            <a:r>
              <a:rPr lang="ru-RU" sz="3600" b="1" u="sng" dirty="0"/>
              <a:t>часть прибыли </a:t>
            </a:r>
            <a:r>
              <a:rPr lang="ru-RU" sz="3600" b="1" dirty="0"/>
              <a:t>предприятия, 	распределяемая между собственниками в 	соответствии с количеством приобретенных 	акций, долей с той или иной	периодичностью</a:t>
            </a:r>
            <a:r>
              <a:rPr lang="ru-RU" b="1" dirty="0"/>
              <a:t>. </a:t>
            </a:r>
          </a:p>
          <a:p>
            <a:pPr marL="541338" indent="90488" algn="l"/>
            <a:r>
              <a:rPr lang="ru-RU" b="1" dirty="0"/>
              <a:t>	 </a:t>
            </a:r>
            <a:r>
              <a:rPr lang="ru-RU" sz="3600" b="1" dirty="0"/>
              <a:t>   -«</a:t>
            </a:r>
            <a:r>
              <a:rPr lang="ru-RU" sz="3600" b="1" u="sng" dirty="0"/>
              <a:t>Сигнальный эффект</a:t>
            </a:r>
            <a:r>
              <a:rPr lang="ru-RU" sz="3600" b="1" dirty="0"/>
              <a:t>» - сигнализируют   </a:t>
            </a:r>
            <a:r>
              <a:rPr lang="ru-RU" sz="3600" b="1" dirty="0" smtClean="0"/>
              <a:t>        акционерам </a:t>
            </a:r>
            <a:r>
              <a:rPr lang="ru-RU" sz="3600" b="1" dirty="0"/>
              <a:t>о том, что коммерческая организация, в акции которой они</a:t>
            </a:r>
          </a:p>
          <a:p>
            <a:pPr marL="541338" indent="90488" algn="l"/>
            <a:r>
              <a:rPr lang="ru-RU" sz="3600" b="1" dirty="0"/>
              <a:t>вложили деньги, работает успешно. </a:t>
            </a:r>
          </a:p>
          <a:p>
            <a:pPr algn="l"/>
            <a:r>
              <a:rPr lang="ru-RU" b="1" dirty="0"/>
              <a:t>		</a:t>
            </a:r>
            <a:endParaRPr lang="ru-RU" b="1" dirty="0" smtClean="0"/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– </a:t>
            </a:r>
            <a:r>
              <a:rPr lang="ru-RU" sz="3600" b="1" dirty="0"/>
              <a:t>оказывают влияние на </a:t>
            </a:r>
            <a:r>
              <a:rPr lang="ru-RU" sz="3600" b="1" u="sng" dirty="0"/>
              <a:t>стоимость </a:t>
            </a:r>
          </a:p>
          <a:p>
            <a:pPr algn="l"/>
            <a:r>
              <a:rPr lang="ru-RU" sz="3600" b="1" dirty="0"/>
              <a:t>	</a:t>
            </a:r>
            <a:r>
              <a:rPr lang="ru-RU" sz="3600" b="1" dirty="0" smtClean="0"/>
              <a:t>   предприятия</a:t>
            </a:r>
            <a:r>
              <a:rPr lang="ru-RU" sz="3600" b="1" dirty="0"/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24194" y="436510"/>
            <a:ext cx="700560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/>
              <a:t>Дивиденды</a:t>
            </a:r>
            <a:endParaRPr lang="ru-RU" sz="3600" dirty="0"/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206152" y="739049"/>
            <a:ext cx="1286639" cy="4104455"/>
          </a:xfrm>
          <a:prstGeom prst="curvedRightArrow">
            <a:avLst/>
          </a:prstGeom>
          <a:solidFill>
            <a:srgbClr val="B5171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796195" y="947138"/>
            <a:ext cx="689276" cy="94403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Картинки по запросу сигнальный эффект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60" y="3979408"/>
            <a:ext cx="138255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>
            <a:off x="1698547" y="1006003"/>
            <a:ext cx="827115" cy="130337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037099" y="739048"/>
            <a:ext cx="1433857" cy="5760640"/>
          </a:xfrm>
          <a:prstGeom prst="curved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0584" y="397805"/>
            <a:ext cx="10648189" cy="330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B51717"/>
                </a:solidFill>
              </a:rPr>
              <a:t>Дивидендная политика: </a:t>
            </a:r>
          </a:p>
          <a:p>
            <a:pPr algn="l"/>
            <a:r>
              <a:rPr lang="ru-RU" dirty="0"/>
              <a:t>– принятие решения о том, выплачивать ли заработанные средства в виде дивидендов или оставлять их и реинвестировать в активы фирмы.</a:t>
            </a:r>
          </a:p>
          <a:p>
            <a:pPr algn="l"/>
            <a:endParaRPr lang="ru-RU" dirty="0"/>
          </a:p>
        </p:txBody>
      </p:sp>
      <p:pic>
        <p:nvPicPr>
          <p:cNvPr id="2050" name="Picture 2" descr="Картинки по запросу знак вопроса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82" y="1820863"/>
            <a:ext cx="212911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4264" y="4259263"/>
            <a:ext cx="3998563" cy="12736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Выбор инвестора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92305" y="4091553"/>
            <a:ext cx="2774197" cy="1535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Дивиденд 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8787539" y="4259263"/>
            <a:ext cx="2774197" cy="14988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Доход от прироста</a:t>
            </a:r>
            <a:endParaRPr lang="ru-RU" sz="3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42827" y="4714431"/>
            <a:ext cx="944712" cy="36329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866502" y="4609167"/>
            <a:ext cx="944712" cy="46855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FF0000"/>
                </a:solidFill>
              </a:rPr>
              <a:t>Выбор форм </a:t>
            </a:r>
            <a:r>
              <a:rPr lang="ru-RU" b="1" dirty="0">
                <a:solidFill>
                  <a:srgbClr val="FF0000"/>
                </a:solidFill>
              </a:rPr>
              <a:t>дивидендной </a:t>
            </a:r>
            <a:r>
              <a:rPr lang="ru-RU" b="1" dirty="0" smtClean="0">
                <a:solidFill>
                  <a:srgbClr val="FF0000"/>
                </a:solidFill>
              </a:rPr>
              <a:t>политики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выплаты </a:t>
            </a:r>
            <a:r>
              <a:rPr lang="ru-RU" dirty="0"/>
              <a:t>дивидендов наличными </a:t>
            </a:r>
            <a:r>
              <a:rPr lang="ru-RU" b="1" dirty="0" smtClean="0"/>
              <a:t>деньгами</a:t>
            </a:r>
            <a:r>
              <a:rPr lang="ru-RU" dirty="0" smtClean="0"/>
              <a:t>;</a:t>
            </a:r>
            <a:endParaRPr lang="ru-RU" dirty="0"/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выплаты </a:t>
            </a:r>
            <a:r>
              <a:rPr lang="ru-RU" b="1" dirty="0" smtClean="0"/>
              <a:t>акциями</a:t>
            </a:r>
            <a:r>
              <a:rPr lang="ru-RU" dirty="0" smtClean="0"/>
              <a:t> (она интересна для акционеров, ориентированных на рост капитала в предстоящем периоде);</a:t>
            </a:r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автоматическое </a:t>
            </a:r>
            <a:r>
              <a:rPr lang="ru-RU" b="1" dirty="0" smtClean="0"/>
              <a:t>реинвестирование</a:t>
            </a:r>
            <a:r>
              <a:rPr lang="ru-RU" dirty="0" smtClean="0"/>
              <a:t> (т.е. право выбора получить </a:t>
            </a:r>
            <a:r>
              <a:rPr lang="ru-RU" dirty="0"/>
              <a:t>наличные деньги или реинвестировать </a:t>
            </a:r>
            <a:r>
              <a:rPr lang="ru-RU" dirty="0" smtClean="0"/>
              <a:t>в дополнительные акции)</a:t>
            </a:r>
            <a:r>
              <a:rPr lang="ru-RU" dirty="0"/>
              <a:t>;</a:t>
            </a:r>
          </a:p>
          <a:p>
            <a:pPr marL="742950" indent="-742950" algn="l">
              <a:buFont typeface="+mj-lt"/>
              <a:buAutoNum type="arabicParenR"/>
            </a:pPr>
            <a:r>
              <a:rPr lang="ru-RU" b="1" dirty="0" smtClean="0"/>
              <a:t>выкуп </a:t>
            </a:r>
            <a:r>
              <a:rPr lang="ru-RU" b="1" dirty="0"/>
              <a:t>акции </a:t>
            </a:r>
            <a:r>
              <a:rPr lang="ru-RU" dirty="0" smtClean="0"/>
              <a:t>компании (т.е</a:t>
            </a:r>
            <a:r>
              <a:rPr lang="ru-RU" dirty="0"/>
              <a:t>. на сумму дивидендного </a:t>
            </a:r>
            <a:r>
              <a:rPr lang="ru-RU" dirty="0" smtClean="0"/>
              <a:t>фонда фирма </a:t>
            </a:r>
            <a:r>
              <a:rPr lang="ru-RU" dirty="0"/>
              <a:t>выкупает на рынке свободно обращающиеся </a:t>
            </a:r>
            <a:r>
              <a:rPr lang="ru-RU" dirty="0" smtClean="0"/>
              <a:t>акции).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3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дивидендов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03276"/>
            <a:ext cx="12192000" cy="543401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u="sng" dirty="0" smtClean="0"/>
              <a:t>Во-первых</a:t>
            </a:r>
            <a:r>
              <a:rPr lang="ru-RU" sz="2400" dirty="0" smtClean="0"/>
              <a:t>, дивиденды могут быть начислены и выплачены по итогам некоторого периода.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Во-вторых</a:t>
            </a:r>
            <a:r>
              <a:rPr lang="ru-RU" sz="2400" dirty="0" smtClean="0"/>
              <a:t>, начислению дивидендов должно предшествовать подведение итогов работы за этот период, т. е. выведение конечного финансового результата — чистой прибыли.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В-третьих</a:t>
            </a:r>
            <a:r>
              <a:rPr lang="ru-RU" sz="2400" dirty="0" smtClean="0"/>
              <a:t>, предполагается, что потенциал предприятия после начисления и выплаты дивидендов по итогам отчетного периода не должен уменьшиться по сравнению с его значением на начало периода. (Это означает запрет на «</a:t>
            </a:r>
            <a:r>
              <a:rPr lang="ru-RU" sz="2400" dirty="0" err="1" smtClean="0"/>
              <a:t>проедание</a:t>
            </a:r>
            <a:r>
              <a:rPr lang="ru-RU" sz="2400" dirty="0" smtClean="0"/>
              <a:t>» капитала, т. е. на вознаграждение можно тратить излишек над вложенной суммой капитала.)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В-четвертых</a:t>
            </a:r>
            <a:r>
              <a:rPr lang="ru-RU" sz="2400" dirty="0" smtClean="0"/>
              <a:t>, дивиденд связан с общей чистой прибылью, а не с финансовым результатом отчетного периода.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В-пятых,</a:t>
            </a:r>
            <a:r>
              <a:rPr lang="ru-RU" sz="2400" dirty="0" smtClean="0"/>
              <a:t> суверенное право распоряжения прибылью принадлежит собственникам фирмы, а потому они вольны в своем решении относительно размера дивидендов (в рамках совокупной прибыли) и момента их изъятия.</a:t>
            </a:r>
          </a:p>
        </p:txBody>
      </p:sp>
    </p:spTree>
    <p:extLst>
      <p:ext uri="{BB962C8B-B14F-4D97-AF65-F5344CB8AC3E}">
        <p14:creationId xmlns:p14="http://schemas.microsoft.com/office/powerpoint/2010/main" val="20702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4" y="0"/>
            <a:ext cx="11669486" cy="71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b="1" i="1" dirty="0" smtClean="0"/>
              <a:t>EPS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9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403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Дивиденды или доход от прироста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капитала.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дивидендной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принципы выплат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инвесторам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Виды дивидендных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выплат. </a:t>
            </a:r>
          </a:p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ознакомить слушателей с основами и базовыми понятиями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дивидендной политики.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усвоить понятие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политики выплат и основные теории, объясняющие политику выплат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собственникам;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научиться применять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знания о политике выплат к анализу стоимости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компании.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4" y="0"/>
            <a:ext cx="11669486" cy="71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b="1" i="1" dirty="0" smtClean="0"/>
              <a:t>EPS</a:t>
            </a:r>
            <a:r>
              <a:rPr lang="ru-RU" i="1" dirty="0"/>
              <a:t>, earnings per </a:t>
            </a:r>
            <a:r>
              <a:rPr lang="ru-RU" i="1" dirty="0" smtClean="0"/>
              <a:t>share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228" y="203204"/>
            <a:ext cx="11959771" cy="67670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Величина </a:t>
            </a:r>
            <a:r>
              <a:rPr lang="ru-RU" b="1" dirty="0"/>
              <a:t>прибыли на одну акцию </a:t>
            </a:r>
            <a:r>
              <a:rPr lang="ru-RU" dirty="0"/>
              <a:t>(</a:t>
            </a:r>
            <a:r>
              <a:rPr lang="ru-RU" i="1" dirty="0">
                <a:solidFill>
                  <a:srgbClr val="FF0000"/>
                </a:solidFill>
              </a:rPr>
              <a:t>EPS</a:t>
            </a:r>
            <a:r>
              <a:rPr lang="ru-RU" i="1" dirty="0"/>
              <a:t>, earnings per share</a:t>
            </a:r>
            <a:r>
              <a:rPr lang="ru-RU" dirty="0"/>
              <a:t>)</a:t>
            </a:r>
            <a:r>
              <a:rPr lang="ru-RU" b="1" dirty="0"/>
              <a:t> </a:t>
            </a:r>
            <a:r>
              <a:rPr lang="ru-RU" dirty="0" smtClean="0"/>
              <a:t>– стоимостной </a:t>
            </a:r>
            <a:r>
              <a:rPr lang="ru-RU" dirty="0"/>
              <a:t>показатель, равный </a:t>
            </a:r>
            <a:r>
              <a:rPr lang="ru-RU" u="sng" dirty="0"/>
              <a:t>отношению чистой прибыли </a:t>
            </a:r>
            <a:r>
              <a:rPr lang="ru-RU" dirty="0"/>
              <a:t>компании</a:t>
            </a:r>
            <a:r>
              <a:rPr lang="ru-RU" dirty="0" smtClean="0"/>
              <a:t>, доступной </a:t>
            </a:r>
            <a:r>
              <a:rPr lang="ru-RU" dirty="0"/>
              <a:t>для распределения между владельцами обыкновенных акций, </a:t>
            </a:r>
            <a:r>
              <a:rPr lang="ru-RU" u="sng" dirty="0" smtClean="0"/>
              <a:t>к среднегодовому </a:t>
            </a:r>
            <a:r>
              <a:rPr lang="ru-RU" u="sng" dirty="0"/>
              <a:t>числу обыкновенных акций. </a:t>
            </a:r>
            <a:endParaRPr lang="ru-RU" u="sng" dirty="0" smtClean="0"/>
          </a:p>
          <a:p>
            <a:pPr algn="l"/>
            <a:r>
              <a:rPr lang="ru-RU" dirty="0" smtClean="0"/>
              <a:t>Этот показатель характеризует величину </a:t>
            </a:r>
            <a:r>
              <a:rPr lang="ru-RU" dirty="0">
                <a:solidFill>
                  <a:srgbClr val="FF0000"/>
                </a:solidFill>
              </a:rPr>
              <a:t>чистой прибыли на одну обыкновенную акцию после </a:t>
            </a:r>
            <a:r>
              <a:rPr lang="ru-RU" dirty="0" smtClean="0">
                <a:solidFill>
                  <a:srgbClr val="FF0000"/>
                </a:solidFill>
              </a:rPr>
              <a:t>выплаты налогов и фиксированных </a:t>
            </a:r>
            <a:r>
              <a:rPr lang="ru-RU" dirty="0">
                <a:solidFill>
                  <a:srgbClr val="FF0000"/>
                </a:solidFill>
              </a:rPr>
              <a:t>дивидендов </a:t>
            </a:r>
            <a:r>
              <a:rPr lang="ru-RU" dirty="0"/>
              <a:t>(дивиденд здесь рассматривается </a:t>
            </a:r>
            <a:r>
              <a:rPr lang="ru-RU" dirty="0" smtClean="0"/>
              <a:t>как обязательство).</a:t>
            </a:r>
          </a:p>
          <a:p>
            <a:pPr algn="l"/>
            <a:endParaRPr lang="ru-RU" sz="2600" i="1" dirty="0" smtClean="0"/>
          </a:p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EPS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u-RU" dirty="0" smtClean="0">
                <a:solidFill>
                  <a:srgbClr val="FF0000"/>
                </a:solidFill>
              </a:rPr>
              <a:t>Чистая </a:t>
            </a:r>
            <a:r>
              <a:rPr lang="ru-RU" dirty="0">
                <a:solidFill>
                  <a:srgbClr val="FF0000"/>
                </a:solidFill>
              </a:rPr>
              <a:t>прибыль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Дивиденды </a:t>
            </a:r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привилегированным акциям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/Среднегодовое </a:t>
            </a:r>
            <a:r>
              <a:rPr lang="ru-RU" dirty="0">
                <a:solidFill>
                  <a:srgbClr val="FF0000"/>
                </a:solidFill>
              </a:rPr>
              <a:t>число обыкновенных акций</a:t>
            </a:r>
          </a:p>
          <a:p>
            <a:pPr algn="l"/>
            <a:endParaRPr lang="ru-RU" sz="1900" dirty="0"/>
          </a:p>
          <a:p>
            <a:pPr algn="l"/>
            <a:r>
              <a:rPr lang="ru-RU" dirty="0" smtClean="0"/>
              <a:t>Недостаток </a:t>
            </a:r>
            <a:r>
              <a:rPr lang="ru-RU" i="1" dirty="0" smtClean="0"/>
              <a:t>EPS </a:t>
            </a:r>
            <a:r>
              <a:rPr lang="ru-RU" dirty="0" smtClean="0"/>
              <a:t>– его </a:t>
            </a:r>
            <a:r>
              <a:rPr lang="ru-RU" dirty="0"/>
              <a:t>трудно сравнить </a:t>
            </a:r>
            <a:r>
              <a:rPr lang="ru-RU" dirty="0" smtClean="0"/>
              <a:t>с показателями </a:t>
            </a:r>
            <a:r>
              <a:rPr lang="ru-RU" dirty="0"/>
              <a:t>других компаний, поскольку из-за разного количества акций </a:t>
            </a:r>
            <a:r>
              <a:rPr lang="ru-RU" dirty="0" smtClean="0"/>
              <a:t>и размеров </a:t>
            </a:r>
            <a:r>
              <a:rPr lang="ru-RU" dirty="0"/>
              <a:t>компаний (прибыли) они могут сильно отличаться. </a:t>
            </a:r>
          </a:p>
        </p:txBody>
      </p:sp>
    </p:spTree>
    <p:extLst>
      <p:ext uri="{BB962C8B-B14F-4D97-AF65-F5344CB8AC3E}">
        <p14:creationId xmlns:p14="http://schemas.microsoft.com/office/powerpoint/2010/main" val="38249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Негативные последствия выплаты дивидендов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14917" y="1125538"/>
            <a:ext cx="10972800" cy="52562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Во-первых</a:t>
            </a:r>
            <a:r>
              <a:rPr lang="ru-RU" sz="3200" u="sng" dirty="0" smtClean="0"/>
              <a:t>,</a:t>
            </a:r>
            <a:r>
              <a:rPr lang="ru-RU" sz="3200" dirty="0" smtClean="0"/>
              <a:t> выплата дивидендов предполагает, что компания имеет в своем распоряжении крупную сумму свободных наличных денег; очевидно, что такая предпосылка верна не всегда.</a:t>
            </a:r>
          </a:p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Во-вторых</a:t>
            </a:r>
            <a:r>
              <a:rPr lang="ru-RU" sz="3200" u="sng" dirty="0" smtClean="0"/>
              <a:t>,</a:t>
            </a:r>
            <a:r>
              <a:rPr lang="ru-RU" sz="3200" dirty="0" smtClean="0"/>
              <a:t> выплата дивидендов уменьшает возможности рефинансирования прибыли, что может отрицательно сказаться на последующих прибылях компании, в том числе на благосостоянии ее владельцев. </a:t>
            </a:r>
          </a:p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В-третьих,</a:t>
            </a:r>
            <a:r>
              <a:rPr lang="ru-RU" sz="3200" dirty="0" smtClean="0"/>
              <a:t> восполнять нехватку финансирования после оттока средств в связи с выплатой дивидендов придется путем мобилизации других источников; это потребует времени и расходов. </a:t>
            </a:r>
          </a:p>
        </p:txBody>
      </p:sp>
    </p:spTree>
    <p:extLst>
      <p:ext uri="{BB962C8B-B14F-4D97-AF65-F5344CB8AC3E}">
        <p14:creationId xmlns:p14="http://schemas.microsoft.com/office/powerpoint/2010/main" val="30834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8012420"/>
              </p:ext>
            </p:extLst>
          </p:nvPr>
        </p:nvGraphicFramePr>
        <p:xfrm>
          <a:off x="96011" y="0"/>
          <a:ext cx="120486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7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6753" y="692694"/>
            <a:ext cx="11521283" cy="561662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3285" y="6309320"/>
            <a:ext cx="11798716" cy="499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://www.coursera.org/</a:t>
            </a:r>
          </a:p>
        </p:txBody>
      </p:sp>
    </p:spTree>
    <p:extLst>
      <p:ext uri="{BB962C8B-B14F-4D97-AF65-F5344CB8AC3E}">
        <p14:creationId xmlns:p14="http://schemas.microsoft.com/office/powerpoint/2010/main" val="31226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6474669"/>
              </p:ext>
            </p:extLst>
          </p:nvPr>
        </p:nvGraphicFramePr>
        <p:xfrm>
          <a:off x="0" y="0"/>
          <a:ext cx="11592733" cy="671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7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9942" y="2492896"/>
            <a:ext cx="11694729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D – дивиденд</a:t>
            </a:r>
            <a:r>
              <a:rPr lang="ru-RU" dirty="0"/>
              <a:t>, ожидаемый к </a:t>
            </a:r>
            <a:r>
              <a:rPr lang="ru-RU" dirty="0" smtClean="0"/>
              <a:t>получению.</a:t>
            </a:r>
          </a:p>
          <a:p>
            <a:pPr algn="l"/>
            <a:r>
              <a:rPr lang="ru-RU" dirty="0" smtClean="0"/>
              <a:t>P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ожидаемая цена </a:t>
            </a:r>
            <a:r>
              <a:rPr lang="ru-RU" dirty="0" smtClean="0"/>
              <a:t>акции.</a:t>
            </a:r>
          </a:p>
          <a:p>
            <a:pPr algn="l"/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требуемая доходность акции, учитывающая как риск, так и </a:t>
            </a:r>
            <a:r>
              <a:rPr lang="ru-RU" dirty="0" smtClean="0"/>
              <a:t>доходность </a:t>
            </a:r>
            <a:r>
              <a:rPr lang="ru-RU" dirty="0"/>
              <a:t>альтернативных вариантов </a:t>
            </a:r>
            <a:r>
              <a:rPr lang="ru-RU" dirty="0" smtClean="0"/>
              <a:t>инвестирования</a:t>
            </a:r>
            <a:r>
              <a:rPr lang="en-US" dirty="0" smtClean="0"/>
              <a:t>.</a:t>
            </a:r>
          </a:p>
          <a:p>
            <a:pPr algn="l"/>
            <a:r>
              <a:rPr lang="ru-RU" dirty="0" smtClean="0"/>
              <a:t>g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предполагаемый темп прироста </a:t>
            </a:r>
            <a:r>
              <a:rPr lang="ru-RU" dirty="0" smtClean="0"/>
              <a:t>дивиденда.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Если </a:t>
            </a:r>
            <a:r>
              <a:rPr lang="ru-RU" dirty="0"/>
              <a:t>компания повышает норму выплат </a:t>
            </a:r>
            <a:r>
              <a:rPr lang="ru-RU" dirty="0" smtClean="0"/>
              <a:t>(увеличивает D – причина увеличения </a:t>
            </a:r>
            <a:r>
              <a:rPr lang="ru-RU" dirty="0"/>
              <a:t>цены </a:t>
            </a:r>
            <a:r>
              <a:rPr lang="ru-RU" dirty="0" smtClean="0"/>
              <a:t>акций).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Увеличение D </a:t>
            </a:r>
            <a:r>
              <a:rPr lang="ru-RU" dirty="0"/>
              <a:t>приведет к уменьшению объема реинвестиций, ожидаемый темп роста масштабов деятельности </a:t>
            </a:r>
            <a:r>
              <a:rPr lang="ru-RU" dirty="0" smtClean="0"/>
              <a:t>снижается – причина снижения </a:t>
            </a:r>
            <a:r>
              <a:rPr lang="ru-RU" dirty="0"/>
              <a:t>цены </a:t>
            </a:r>
            <a:r>
              <a:rPr lang="ru-RU" dirty="0" smtClean="0"/>
              <a:t>акций. </a:t>
            </a:r>
            <a:endParaRPr lang="en-US" dirty="0" smtClean="0"/>
          </a:p>
          <a:p>
            <a:pPr algn="l"/>
            <a:endParaRPr lang="ru-RU" dirty="0"/>
          </a:p>
        </p:txBody>
      </p:sp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45" y="1080120"/>
            <a:ext cx="323222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5360" y="108012"/>
            <a:ext cx="11329259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Модели </a:t>
            </a:r>
            <a:r>
              <a:rPr lang="ru-RU" dirty="0"/>
              <a:t>оценки </a:t>
            </a:r>
            <a:r>
              <a:rPr lang="ru-RU" dirty="0" smtClean="0"/>
              <a:t>цены </a:t>
            </a:r>
            <a:r>
              <a:rPr lang="ru-RU" dirty="0"/>
              <a:t>акций в условиях постоянного </a:t>
            </a:r>
            <a:r>
              <a:rPr lang="ru-RU" dirty="0" smtClean="0"/>
              <a:t>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3645025"/>
            <a:ext cx="11809312" cy="3240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d </a:t>
            </a:r>
            <a:r>
              <a:rPr lang="ru-RU" dirty="0" smtClean="0"/>
              <a:t>– размер </a:t>
            </a:r>
            <a:r>
              <a:rPr lang="ru-RU" dirty="0"/>
              <a:t>дивиденда за </a:t>
            </a:r>
            <a:r>
              <a:rPr lang="ru-RU" dirty="0" smtClean="0"/>
              <a:t>год;</a:t>
            </a:r>
            <a:endParaRPr lang="ru-RU" dirty="0"/>
          </a:p>
          <a:p>
            <a:pPr algn="l"/>
            <a:r>
              <a:rPr lang="ru-RU" dirty="0"/>
              <a:t>p –</a:t>
            </a:r>
            <a:r>
              <a:rPr lang="ru-RU" dirty="0" smtClean="0"/>
              <a:t> </a:t>
            </a:r>
            <a:r>
              <a:rPr lang="ru-RU" dirty="0"/>
              <a:t>рыночная цена </a:t>
            </a:r>
            <a:r>
              <a:rPr lang="ru-RU" dirty="0" smtClean="0"/>
              <a:t>акции.</a:t>
            </a:r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Например, дивиденды по акциям </a:t>
            </a:r>
            <a:r>
              <a:rPr lang="ru-RU" dirty="0" smtClean="0"/>
              <a:t>компании за год </a:t>
            </a:r>
            <a:r>
              <a:rPr lang="ru-RU" dirty="0"/>
              <a:t>были равны 7,2 </a:t>
            </a:r>
            <a:r>
              <a:rPr lang="ru-RU" dirty="0" smtClean="0"/>
              <a:t>доллара. </a:t>
            </a:r>
            <a:r>
              <a:rPr lang="ru-RU" dirty="0"/>
              <a:t>Цена акции 130 </a:t>
            </a:r>
            <a:r>
              <a:rPr lang="ru-RU" dirty="0" smtClean="0"/>
              <a:t>доллара.</a:t>
            </a:r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b="1" dirty="0"/>
              <a:t>Дивидендная доходность </a:t>
            </a:r>
            <a:r>
              <a:rPr lang="ru-RU" dirty="0" smtClean="0"/>
              <a:t>составит: </a:t>
            </a:r>
            <a:r>
              <a:rPr lang="ru-RU" dirty="0"/>
              <a:t>7,2/130*100%=5,53%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360" y="108012"/>
            <a:ext cx="11329259" cy="16648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Дивидендная доходность акций</a:t>
            </a:r>
          </a:p>
          <a:p>
            <a:endParaRPr lang="ru-RU" dirty="0"/>
          </a:p>
          <a:p>
            <a:pPr algn="l"/>
            <a:r>
              <a:rPr lang="ru-RU" dirty="0"/>
              <a:t>Дивидендная доходность акций характеризуется отношением размера дивиденда к цене </a:t>
            </a:r>
            <a:r>
              <a:rPr lang="ru-RU" dirty="0" smtClean="0"/>
              <a:t>акции</a:t>
            </a:r>
            <a:r>
              <a:rPr lang="ru-RU" dirty="0"/>
              <a:t>:</a:t>
            </a:r>
          </a:p>
        </p:txBody>
      </p:sp>
      <p:pic>
        <p:nvPicPr>
          <p:cNvPr id="2" name="Picture 2" descr="дивидендная доходность акций форму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72" y="2003039"/>
            <a:ext cx="3520909" cy="12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334433" y="404813"/>
            <a:ext cx="11618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Метод дисконтированного денежного потока (модель Гордона)</a:t>
            </a:r>
            <a:r>
              <a:rPr lang="ru-RU" sz="2300">
                <a:latin typeface="Times New Roman" pitchFamily="18" charset="0"/>
              </a:rPr>
              <a:t> 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814918" y="4076701"/>
            <a:ext cx="998431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Ро</a:t>
            </a:r>
            <a:r>
              <a:rPr lang="ru-RU" sz="2400" b="1" dirty="0">
                <a:latin typeface="Times New Roman" pitchFamily="18" charset="0"/>
              </a:rPr>
              <a:t> - рыночная стоимость акции;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Дt</a:t>
            </a:r>
            <a:r>
              <a:rPr lang="ru-RU" sz="2400" b="1" dirty="0">
                <a:latin typeface="Times New Roman" pitchFamily="18" charset="0"/>
              </a:rPr>
              <a:t> - ожидаемые дивидендные выплаты;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rt</a:t>
            </a:r>
            <a:r>
              <a:rPr lang="ru-RU" sz="2400" b="1" dirty="0">
                <a:latin typeface="Times New Roman" pitchFamily="18" charset="0"/>
              </a:rPr>
              <a:t> - требуемая доходность;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</a:rPr>
              <a:t>t - количество лет.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2996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3983568" y="1916113"/>
          <a:ext cx="412961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Формула" r:id="rId3" imgW="1117115" imgH="495085" progId="Equation.3">
                  <p:embed/>
                </p:oleObj>
              </mc:Choice>
              <mc:Fallback>
                <p:oleObj name="Формула" r:id="rId3" imgW="1117115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568" y="1916113"/>
                        <a:ext cx="4129617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3200" y="188640"/>
            <a:ext cx="11941472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Фирма должна </a:t>
            </a:r>
            <a:r>
              <a:rPr lang="ru-RU" dirty="0"/>
              <a:t>стремиться найти тот баланс между текущими дивидендами и будущим ростом, который </a:t>
            </a:r>
            <a:r>
              <a:rPr lang="ru-RU" u="sng" dirty="0">
                <a:solidFill>
                  <a:srgbClr val="FF0000"/>
                </a:solidFill>
              </a:rPr>
              <a:t>максимизирует цену </a:t>
            </a:r>
            <a:r>
              <a:rPr lang="ru-RU" u="sng" dirty="0" smtClean="0">
                <a:solidFill>
                  <a:srgbClr val="FF0000"/>
                </a:solidFill>
              </a:rPr>
              <a:t>акций</a:t>
            </a:r>
            <a:r>
              <a:rPr lang="ru-RU" u="sng" dirty="0" smtClean="0"/>
              <a:t>.</a:t>
            </a:r>
          </a:p>
          <a:p>
            <a:pPr algn="l"/>
            <a:endParaRPr lang="ru-RU" sz="2600" u="sng" dirty="0" smtClean="0"/>
          </a:p>
          <a:p>
            <a:pPr algn="l"/>
            <a:r>
              <a:rPr lang="ru-RU" b="1" dirty="0" smtClean="0"/>
              <a:t>3 теории </a:t>
            </a:r>
            <a:r>
              <a:rPr lang="ru-RU" b="1" dirty="0"/>
              <a:t>поведения </a:t>
            </a:r>
            <a:r>
              <a:rPr lang="ru-RU" b="1" dirty="0" smtClean="0"/>
              <a:t>инвесторов:</a:t>
            </a:r>
          </a:p>
          <a:p>
            <a:pPr algn="l"/>
            <a:r>
              <a:rPr lang="ru-RU" dirty="0" smtClean="0"/>
              <a:t>1) теория </a:t>
            </a:r>
            <a:r>
              <a:rPr lang="ru-RU" dirty="0" err="1"/>
              <a:t>иррелевантности</a:t>
            </a:r>
            <a:r>
              <a:rPr lang="ru-RU" dirty="0"/>
              <a:t> дивидендов (</a:t>
            </a:r>
            <a:r>
              <a:rPr lang="en-US" dirty="0"/>
              <a:t>dividend irrelevance theory), </a:t>
            </a:r>
            <a:endParaRPr lang="ru-RU" dirty="0" smtClean="0"/>
          </a:p>
          <a:p>
            <a:pPr algn="l"/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ru-RU" dirty="0"/>
              <a:t>теорию </a:t>
            </a:r>
            <a:r>
              <a:rPr lang="ru-RU" dirty="0" smtClean="0"/>
              <a:t>«синицы </a:t>
            </a:r>
            <a:r>
              <a:rPr lang="ru-RU" dirty="0"/>
              <a:t>в руках» («</a:t>
            </a:r>
            <a:r>
              <a:rPr lang="en-US" dirty="0"/>
              <a:t>bird-in-the hand» theory</a:t>
            </a:r>
            <a:r>
              <a:rPr lang="en-US" dirty="0" smtClean="0"/>
              <a:t>)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pPr algn="l"/>
            <a:r>
              <a:rPr lang="ru-RU" dirty="0" smtClean="0"/>
              <a:t>3</a:t>
            </a:r>
            <a:r>
              <a:rPr lang="ru-RU" dirty="0"/>
              <a:t>) теорию налоговой дифференциации (</a:t>
            </a:r>
            <a:r>
              <a:rPr lang="en-US" dirty="0"/>
              <a:t>tax differential theory).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3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2021" y="333828"/>
            <a:ext cx="11856640" cy="6270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/>
              <a:t>Итоги Внеочередного общего собрания акционеров АО «КEGOC»</a:t>
            </a:r>
          </a:p>
          <a:p>
            <a:pPr algn="l"/>
            <a:r>
              <a:rPr lang="ru-RU" sz="2200" dirty="0" smtClean="0"/>
              <a:t>         16 </a:t>
            </a:r>
            <a:r>
              <a:rPr lang="ru-RU" sz="2200" dirty="0"/>
              <a:t>октября 2015 года состоялось внеочередное общее собрание акционеров АО «KEGOC» (далее - Общество), на котором рассмотрен ряд </a:t>
            </a:r>
            <a:r>
              <a:rPr lang="ru-RU" sz="2200" dirty="0" smtClean="0"/>
              <a:t>вопросов.</a:t>
            </a:r>
          </a:p>
          <a:p>
            <a:pPr algn="l"/>
            <a:r>
              <a:rPr lang="ru-RU" sz="2200" dirty="0" smtClean="0"/>
              <a:t>         В частности, об утверждении финансовой отчетности, порядка распределения чистого дохода, принятии решения о выплате </a:t>
            </a:r>
            <a:r>
              <a:rPr lang="ru-RU" sz="2200" b="1" dirty="0" smtClean="0"/>
              <a:t>дивидендов</a:t>
            </a:r>
            <a:r>
              <a:rPr lang="ru-RU" sz="2200" dirty="0" smtClean="0"/>
              <a:t> по простым акциям и размеру дивиденда в расчете на одну простую акцию АО «KEGOC» за 1 полугодие 2015 года.</a:t>
            </a:r>
          </a:p>
          <a:p>
            <a:pPr algn="l"/>
            <a:r>
              <a:rPr lang="ru-RU" sz="2200" dirty="0" smtClean="0"/>
              <a:t>        Акционерами </a:t>
            </a:r>
            <a:r>
              <a:rPr lang="ru-RU" sz="2200" dirty="0"/>
              <a:t>была утверждена годовая финансовая отчетность KEGOC за 1-е полугодие текущего года, в соответствии с которой </a:t>
            </a:r>
            <a:r>
              <a:rPr lang="ru-RU" sz="2200" b="1" dirty="0"/>
              <a:t>чистый доход </a:t>
            </a:r>
            <a:r>
              <a:rPr lang="ru-RU" sz="2200" dirty="0"/>
              <a:t>компании составил </a:t>
            </a:r>
            <a:r>
              <a:rPr lang="ru-RU" sz="2200" b="1" dirty="0">
                <a:solidFill>
                  <a:srgbClr val="FF0000"/>
                </a:solidFill>
              </a:rPr>
              <a:t>6,1 млрд. тенге</a:t>
            </a:r>
            <a:r>
              <a:rPr lang="ru-RU" sz="2200" dirty="0"/>
              <a:t>.</a:t>
            </a:r>
          </a:p>
          <a:p>
            <a:pPr algn="l"/>
            <a:r>
              <a:rPr lang="ru-RU" sz="2200" dirty="0" smtClean="0"/>
              <a:t>       Также </a:t>
            </a:r>
            <a:r>
              <a:rPr lang="ru-RU" sz="2200" dirty="0"/>
              <a:t>решением общего собрания акционеров </a:t>
            </a:r>
            <a:r>
              <a:rPr lang="ru-RU" sz="2200" b="1" dirty="0"/>
              <a:t>40,01% чистого дохода </a:t>
            </a:r>
            <a:r>
              <a:rPr lang="ru-RU" sz="2200" dirty="0"/>
              <a:t>за отчетный период будет </a:t>
            </a:r>
            <a:r>
              <a:rPr lang="ru-RU" sz="2200" b="1" dirty="0"/>
              <a:t>распределено между всеми держателями простых акций KEGOC</a:t>
            </a:r>
            <a:r>
              <a:rPr lang="ru-RU" sz="2200" dirty="0"/>
              <a:t>, что в расчете </a:t>
            </a:r>
            <a:r>
              <a:rPr lang="ru-RU" sz="2200" b="1" dirty="0"/>
              <a:t>на одну простую акцию</a:t>
            </a:r>
            <a:r>
              <a:rPr lang="ru-RU" sz="2200" dirty="0"/>
              <a:t> Общества составляет </a:t>
            </a:r>
            <a:r>
              <a:rPr lang="ru-RU" sz="2200" b="1" dirty="0"/>
              <a:t>9,40 тенге </a:t>
            </a:r>
            <a:r>
              <a:rPr lang="ru-RU" sz="2200" dirty="0"/>
              <a:t>(девять тенге сорок тиын).</a:t>
            </a:r>
          </a:p>
          <a:p>
            <a:pPr algn="l"/>
            <a:r>
              <a:rPr lang="ru-RU" sz="2200" dirty="0" smtClean="0"/>
              <a:t>         </a:t>
            </a:r>
            <a:r>
              <a:rPr lang="ru-RU" sz="2200" dirty="0"/>
              <a:t>Список акционеров Общества, имеющих право на получение дивидендов по простым акциям Общества по итогам 1-го полугодия 2015 года, будет зафиксирован по состоянию </a:t>
            </a:r>
            <a:r>
              <a:rPr lang="ru-RU" sz="2200" b="1" dirty="0"/>
              <a:t>на</a:t>
            </a:r>
            <a:r>
              <a:rPr lang="ru-RU" sz="2200" dirty="0"/>
              <a:t> 00 часов 00 минут </a:t>
            </a:r>
            <a:r>
              <a:rPr lang="ru-RU" sz="2200" b="1" dirty="0"/>
              <a:t>30 октября 2015 года</a:t>
            </a:r>
            <a:r>
              <a:rPr lang="ru-RU" sz="2200" dirty="0"/>
              <a:t>. Дата начала </a:t>
            </a:r>
            <a:r>
              <a:rPr lang="ru-RU" sz="2200" b="1" dirty="0"/>
              <a:t>выплаты дивидендов – 16 ноября 2015 года</a:t>
            </a:r>
            <a:r>
              <a:rPr lang="ru-RU" sz="2200" dirty="0"/>
              <a:t>.</a:t>
            </a:r>
          </a:p>
          <a:p>
            <a:pPr algn="l"/>
            <a:r>
              <a:rPr lang="ru-RU" sz="2200" dirty="0"/>
              <a:t> </a:t>
            </a:r>
            <a:r>
              <a:rPr lang="ru-RU" sz="2200" dirty="0" smtClean="0"/>
              <a:t>        Кроме </a:t>
            </a:r>
            <a:r>
              <a:rPr lang="ru-RU" sz="2200" dirty="0"/>
              <a:t>того, общим собранием акционеров было утверждено Положение об Общем собрании акционеров АО «KEGOC», а также Устав, Кодекс корпоративного управления и Положение о Совете директоров АО «KEGOC» в новых редакциях. </a:t>
            </a:r>
          </a:p>
        </p:txBody>
      </p:sp>
    </p:spTree>
    <p:extLst>
      <p:ext uri="{BB962C8B-B14F-4D97-AF65-F5344CB8AC3E}">
        <p14:creationId xmlns:p14="http://schemas.microsoft.com/office/powerpoint/2010/main" val="5348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6187312"/>
              </p:ext>
            </p:extLst>
          </p:nvPr>
        </p:nvGraphicFramePr>
        <p:xfrm>
          <a:off x="457200" y="454954"/>
          <a:ext cx="10458450" cy="619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3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7714" y="0"/>
            <a:ext cx="11926958" cy="6885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u="sng" dirty="0"/>
              <a:t>Базовые теории дивидендной </a:t>
            </a:r>
            <a:r>
              <a:rPr lang="ru-RU" u="sng" dirty="0" smtClean="0"/>
              <a:t>политики</a:t>
            </a:r>
            <a:r>
              <a:rPr lang="ru-RU" u="sng" dirty="0"/>
              <a:t>:</a:t>
            </a:r>
            <a:endParaRPr lang="en-US" u="sng" dirty="0" smtClean="0"/>
          </a:p>
          <a:p>
            <a:pPr algn="l"/>
            <a:r>
              <a:rPr lang="ru-RU" dirty="0" smtClean="0"/>
              <a:t>-</a:t>
            </a:r>
            <a:r>
              <a:rPr lang="ru-RU" b="1" dirty="0" smtClean="0"/>
              <a:t> Теория независимости дивидендов</a:t>
            </a:r>
            <a:r>
              <a:rPr lang="ru-RU" dirty="0" smtClean="0"/>
              <a:t> (</a:t>
            </a:r>
            <a:r>
              <a:rPr lang="ru-RU" dirty="0"/>
              <a:t>Ф. Модильяни и М. Миллер) – избранная дивидендная политика не оказывает никакого влияния ни на рыночную стоимость предприятия, ни на благосостояние собственников в текущем или перспективном периоде, так как эти показатели зависят от суммы формируемой, а не распределяемой прибыли;</a:t>
            </a:r>
          </a:p>
          <a:p>
            <a:pPr algn="l"/>
            <a:r>
              <a:rPr lang="ru-RU" dirty="0"/>
              <a:t>- </a:t>
            </a:r>
            <a:r>
              <a:rPr lang="ru-RU" b="1" dirty="0" smtClean="0"/>
              <a:t>Теория </a:t>
            </a:r>
            <a:r>
              <a:rPr lang="ru-RU" b="1" dirty="0"/>
              <a:t>предпочтительности дивидендов или «синица в руках»</a:t>
            </a:r>
            <a:r>
              <a:rPr lang="ru-RU" dirty="0"/>
              <a:t> (М. Гордон и Д. </a:t>
            </a:r>
            <a:r>
              <a:rPr lang="ru-RU" dirty="0" err="1"/>
              <a:t>Линтнер</a:t>
            </a:r>
            <a:r>
              <a:rPr lang="ru-RU" dirty="0"/>
              <a:t>) – каждая единица текущего дохода (выплаченного в форме дивидендов) в силу того, что она «очищена от риска» стоит всегда больше, чем доход, отложенный на будущее, в связи с присущим ему риском;</a:t>
            </a:r>
          </a:p>
          <a:p>
            <a:pPr algn="l"/>
            <a:r>
              <a:rPr lang="ru-RU" b="1" dirty="0"/>
              <a:t>- </a:t>
            </a:r>
            <a:r>
              <a:rPr lang="ru-RU" b="1" dirty="0" smtClean="0"/>
              <a:t>Теория </a:t>
            </a:r>
            <a:r>
              <a:rPr lang="ru-RU" b="1" dirty="0"/>
              <a:t>минимизации дивидендов или теория налоговых предпочтений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Р. </a:t>
            </a:r>
            <a:r>
              <a:rPr lang="ru-RU" dirty="0" err="1" smtClean="0"/>
              <a:t>Литценбергер</a:t>
            </a:r>
            <a:r>
              <a:rPr lang="ru-RU" dirty="0" smtClean="0"/>
              <a:t> </a:t>
            </a:r>
            <a:r>
              <a:rPr lang="ru-RU" dirty="0"/>
              <a:t>и К. </a:t>
            </a:r>
            <a:r>
              <a:rPr lang="ru-RU" dirty="0" err="1" smtClean="0"/>
              <a:t>Рамасвами</a:t>
            </a:r>
            <a:r>
              <a:rPr lang="ru-RU" dirty="0" smtClean="0"/>
              <a:t>)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/>
              <a:t>эффективность дивидендной политики определяется критерием минимизации налоговых выплат по текущим и предстоящим доходам </a:t>
            </a:r>
            <a:r>
              <a:rPr lang="ru-RU" dirty="0" smtClean="0"/>
              <a:t>собственников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2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8217"/>
            <a:ext cx="108366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дивидендов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(другие названия: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независимости дивидендов, начисления дивидендов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принципу) разработана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Модильяни  и М. Милле­ром.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9" y="2330320"/>
            <a:ext cx="2468811" cy="34951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48" y="2330320"/>
            <a:ext cx="2667000" cy="34951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405" y="61705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 Модильяни (1918-2003)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2856" y="61705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Мертон Миллер (1923-2000)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2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статье, опубликованной 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1961 г.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они доказывают,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ди­видендов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влияет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изменение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совокупного богатства акционеров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которое оп­ределяется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способностью фирмы генерировать прибыль,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большей  степени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за­висит от инвестиционной политики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нежели от того,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пропорции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прибыль подразделяется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выплаченную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реинвестированную.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Оптимальной дивидендной политики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фактора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стоимости фирмы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существует в принципе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второстепенность, несущественность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9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609600"/>
            <a:ext cx="10424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Логика рассуждений Модильяни и Миллера такова.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компания получила прибыль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имеет возможность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инвестировать в проект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генерирующий такую же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доходность, как и в среднем в компании, то она может: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реинвестировать  прибыль в полном объеме,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выплатить всю прибыль в виде дивидендов;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профинансировать проект за счет дополнительной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эмиссии акций или часть прибыли выплатить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дивидендов.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из этих вариантов равно приемлем для инвесторов.</a:t>
            </a:r>
          </a:p>
        </p:txBody>
      </p:sp>
    </p:spTree>
    <p:extLst>
      <p:ext uri="{BB962C8B-B14F-4D97-AF65-F5344CB8AC3E}">
        <p14:creationId xmlns:p14="http://schemas.microsoft.com/office/powerpoint/2010/main" val="8229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54955"/>
            <a:ext cx="1165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развитие своей теории Модильяни и Миллер предложили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начислять диви­денды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обосновывая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приоритетностью инвестиционной политики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которая определяет достижение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цели компании</a:t>
            </a:r>
            <a:endParaRPr lang="ru-RU" sz="3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01007"/>
            <a:ext cx="4481513" cy="22326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54955"/>
            <a:ext cx="117347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поэтому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дейст­вий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быть такой: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составляется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оптимальный бюджет капиталовложений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рассчитывается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требуемая сумма инвестиций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определяется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финанси­рования инвестиционного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условии максимального финансирования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реинвестирования прибыли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поддержания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структуры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источни­ков;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дивиденды выплачиваются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случае,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вся прибыль использова­на в целях инвестирования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280" y="209550"/>
            <a:ext cx="114512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всю прибыль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 использовать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реинвестирования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дивиденды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выпла­чиваются вовсе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компании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приемлемых инвестиционных проектов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при­быль в полном объеме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направляется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выплату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т.е.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выплаченных дивид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ендов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равна расходам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необходимо понести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мобилиза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ции допол­нительных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финансирования.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проявляется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иррелевантность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дивидендной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рыночной стоимости фирмы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72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400050"/>
            <a:ext cx="120396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Инвестор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может быть безразличным по отношению к тому,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какой форме – дивидендах или доходе от прироста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капитала – увеличивается его благосостояние,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во многих странах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 и доход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капитализации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облагаются налогом по разным ставкам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капитала за счет дополнительного выпуска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ценных бумаг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обходится дороже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сравнению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реинвестированием прибыли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ввиду нали­чия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эмиссионных расходов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 – это реальные деньги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тогда как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капитализации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представляет собой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условный,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нереализованный доход.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0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94216"/>
            <a:ext cx="11203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существенности дивидендной политики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«синицы в руках»).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Гордон и Дж.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Линтнер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политика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существенно влияет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совокупного богатства акционеров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Исходя из стремления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избежать риска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акционеры всегда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предпочтут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дивидендные выплаты сегодня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возможным выплатам в будущем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числе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приросту стоимости капитала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выплачиваемых ди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видендов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свидетельствует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стабильности предприятия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инвестирования в данное предприятие</a:t>
            </a:r>
            <a:endParaRPr lang="ru-RU" sz="2400" dirty="0"/>
          </a:p>
        </p:txBody>
      </p:sp>
      <p:pic>
        <p:nvPicPr>
          <p:cNvPr id="2050" name="Picture 2" descr="Картинки по запросу синица в руках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9549"/>
            <a:ext cx="2553354" cy="26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454955"/>
            <a:ext cx="11766408" cy="61490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26.10.2017 г. состоялось внеочередное общее собрание акционеров </a:t>
            </a:r>
            <a:r>
              <a:rPr lang="ru-RU" b="1" dirty="0"/>
              <a:t>АО «KEGOC»,</a:t>
            </a:r>
            <a:r>
              <a:rPr lang="ru-RU" dirty="0"/>
              <a:t> на котором рассмотрен ряд </a:t>
            </a:r>
            <a:r>
              <a:rPr lang="ru-RU" dirty="0" smtClean="0"/>
              <a:t>вопросов</a:t>
            </a:r>
            <a:r>
              <a:rPr lang="ru-RU" dirty="0"/>
              <a:t>, в т.ч. </a:t>
            </a:r>
            <a:r>
              <a:rPr lang="ru-RU" dirty="0" smtClean="0"/>
              <a:t>предложение </a:t>
            </a:r>
            <a:r>
              <a:rPr lang="ru-RU" dirty="0"/>
              <a:t>по выплате </a:t>
            </a:r>
            <a:r>
              <a:rPr lang="ru-RU" dirty="0" smtClean="0"/>
              <a:t>дивидендов.</a:t>
            </a:r>
            <a:endParaRPr lang="ru-RU" b="1" dirty="0"/>
          </a:p>
          <a:p>
            <a:pPr algn="l"/>
            <a:r>
              <a:rPr lang="ru-RU" dirty="0"/>
              <a:t>По состоянию на 23.10.2017 г. общее количество размещенных </a:t>
            </a:r>
            <a:r>
              <a:rPr lang="ru-RU" u="sng" dirty="0"/>
              <a:t>простых</a:t>
            </a:r>
            <a:r>
              <a:rPr lang="ru-RU" dirty="0"/>
              <a:t> </a:t>
            </a:r>
            <a:r>
              <a:rPr lang="ru-RU" u="sng" dirty="0"/>
              <a:t>акций</a:t>
            </a:r>
            <a:r>
              <a:rPr lang="ru-RU" dirty="0"/>
              <a:t> составляет – 260 000 000 штук, </a:t>
            </a:r>
            <a:r>
              <a:rPr lang="ru-RU" u="sng" dirty="0"/>
              <a:t>привилегированных</a:t>
            </a:r>
            <a:r>
              <a:rPr lang="ru-RU" dirty="0"/>
              <a:t> </a:t>
            </a:r>
            <a:r>
              <a:rPr lang="ru-RU" u="sng" dirty="0"/>
              <a:t>акций</a:t>
            </a:r>
            <a:r>
              <a:rPr lang="ru-RU" dirty="0"/>
              <a:t> – нет.</a:t>
            </a:r>
            <a:endParaRPr lang="ru-RU" b="1" dirty="0"/>
          </a:p>
          <a:p>
            <a:pPr algn="l"/>
            <a:r>
              <a:rPr lang="ru-RU" dirty="0"/>
              <a:t>Аудит промежуточной финансовой отчетности АО «KEGOC» за </a:t>
            </a:r>
            <a:r>
              <a:rPr lang="ru-RU" dirty="0" smtClean="0"/>
              <a:t>1-е полугодие </a:t>
            </a:r>
            <a:r>
              <a:rPr lang="ru-RU" dirty="0"/>
              <a:t>2017 года осуществлен независимой аудиторской организацией – </a:t>
            </a:r>
            <a:r>
              <a:rPr lang="ru-RU" u="sng" dirty="0"/>
              <a:t>ТОО «Эрнст энд Янг» (</a:t>
            </a:r>
            <a:r>
              <a:rPr lang="ru-RU" u="sng" dirty="0" err="1"/>
              <a:t>Ernst</a:t>
            </a:r>
            <a:r>
              <a:rPr lang="ru-RU" u="sng" dirty="0"/>
              <a:t> &amp; </a:t>
            </a:r>
            <a:r>
              <a:rPr lang="ru-RU" u="sng" dirty="0" err="1"/>
              <a:t>Young</a:t>
            </a:r>
            <a:r>
              <a:rPr lang="ru-RU" u="sng" dirty="0"/>
              <a:t>)</a:t>
            </a:r>
            <a:r>
              <a:rPr lang="ru-RU" dirty="0"/>
              <a:t>. Согласно аудиторской проверке, финансовая отчетность была подготовлена во всех существенных аспектах в соответствии с Международными стандартами финансовой отчетности (</a:t>
            </a:r>
            <a:r>
              <a:rPr lang="ru-RU" u="sng" dirty="0"/>
              <a:t>МСФО</a:t>
            </a:r>
            <a:r>
              <a:rPr lang="ru-RU" dirty="0"/>
              <a:t>).</a:t>
            </a:r>
            <a:endParaRPr lang="ru-RU" b="1" dirty="0"/>
          </a:p>
          <a:p>
            <a:pPr algn="l"/>
            <a:r>
              <a:rPr lang="ru-RU" dirty="0"/>
              <a:t>Чистая прибыль по результатам деятельности за первое полугодие 2017 года, составила 17,9 млрд. тенге увеличившись на 11% по сравнению с чистой прибылью за первое полугодие 2016 года, которая составила 16,2 млрд. тенге.</a:t>
            </a:r>
            <a:endParaRPr lang="ru-RU" b="1" dirty="0"/>
          </a:p>
          <a:p>
            <a:pPr algn="l"/>
            <a:r>
              <a:rPr lang="ru-RU" dirty="0"/>
              <a:t>С момента проведения </a:t>
            </a:r>
            <a:r>
              <a:rPr lang="ru-RU" u="sng" dirty="0"/>
              <a:t>IPO</a:t>
            </a:r>
            <a:r>
              <a:rPr lang="ru-RU" dirty="0"/>
              <a:t> Компания выплатила дивиденды уже 4 раза на общую сумму порядка 25 млрд. тенге.</a:t>
            </a:r>
            <a:endParaRPr lang="ru-RU" b="1" dirty="0"/>
          </a:p>
          <a:p>
            <a:pPr algn="l"/>
            <a:r>
              <a:rPr lang="ru-RU" dirty="0"/>
              <a:t>В соответствии с </a:t>
            </a:r>
            <a:r>
              <a:rPr lang="ru-RU" u="sng" dirty="0"/>
              <a:t>дивидендной политикой </a:t>
            </a:r>
            <a:r>
              <a:rPr lang="ru-RU" dirty="0"/>
              <a:t>не менее 40% от чистого дохода могут быть направлены на выплату дивидендов. При этом следует отметить, что действующее законодательство, устав и дивидендная политика АО «KEGOC» позволяют направить на выплату дивидендов до 100% чистого дохода за отчетный период. Кроме того, дивиденды могут выплачиваться 2 раза в год.</a:t>
            </a:r>
            <a:endParaRPr lang="ru-RU" b="1" dirty="0"/>
          </a:p>
          <a:p>
            <a:pPr algn="l"/>
            <a:r>
              <a:rPr lang="ru-RU" dirty="0"/>
              <a:t>Решением общего собрания акционеров 70% чистого дохода за первое полугодие 2017 года будет распределено между всеми держателями простых акций KEGOC, итоговая сумма дивидендов к распределению составит 12,6 млрд. тенге на всех держателей простых акций, что в </a:t>
            </a:r>
            <a:r>
              <a:rPr lang="ru-RU" u="sng" dirty="0"/>
              <a:t>расчете на одну простую акцию </a:t>
            </a:r>
            <a:r>
              <a:rPr lang="ru-RU" dirty="0"/>
              <a:t>составит </a:t>
            </a:r>
            <a:r>
              <a:rPr lang="ru-RU" u="sng" dirty="0"/>
              <a:t>48 тенге 40 тиын</a:t>
            </a:r>
            <a:r>
              <a:rPr lang="ru-RU" dirty="0"/>
              <a:t> (сорок восемь тенге сорок тиын).</a:t>
            </a:r>
            <a:endParaRPr lang="ru-RU" b="1" dirty="0"/>
          </a:p>
          <a:p>
            <a:pPr algn="l"/>
            <a:r>
              <a:rPr lang="ru-RU" dirty="0"/>
              <a:t>Список акционеров Общества, имеющих право на получение дивидендов по простым акциям Общества по итогам 1-го полугодия 2017 года, будет </a:t>
            </a:r>
            <a:r>
              <a:rPr lang="ru-RU" u="sng" dirty="0"/>
              <a:t>зафиксирован по состоянию на 00 часов 00 минут 6 ноября 2017 года.</a:t>
            </a:r>
            <a:r>
              <a:rPr lang="ru-RU" dirty="0"/>
              <a:t> Дата начала выплаты дивидендов – </a:t>
            </a:r>
            <a:r>
              <a:rPr lang="ru-RU" u="sng" dirty="0"/>
              <a:t>7 ноября 2017 года</a:t>
            </a:r>
            <a:r>
              <a:rPr lang="ru-RU" dirty="0"/>
              <a:t>.</a:t>
            </a:r>
            <a:endParaRPr lang="ru-RU" b="1" dirty="0"/>
          </a:p>
          <a:p>
            <a:pPr algn="l"/>
            <a:r>
              <a:rPr lang="ru-RU" u="sng" dirty="0"/>
              <a:t>Выплату дивидендов произвести деньгами</a:t>
            </a:r>
            <a:r>
              <a:rPr lang="ru-RU" dirty="0"/>
              <a:t> в течение 90 (девяносто) календарных дней со дня начала выплаты дивидендов путем безналичного перечисления на счета акционеров по простым акциям АО «KEGOC», находящимся в номинальном держании </a:t>
            </a:r>
            <a:r>
              <a:rPr lang="ru-RU" u="sng" dirty="0"/>
              <a:t>АО «Центральный депозитарий ценных бумаг»</a:t>
            </a:r>
            <a:r>
              <a:rPr lang="ru-RU" dirty="0"/>
              <a:t>, через платежного агента в лице АО «Центральный депозитарий ценных бумаг».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3737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810198"/>
            <a:ext cx="10229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 удовлетворяет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меньшая норма прибыли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инвестированный капитал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приводит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возрастанию рыночной стоимости фирмы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106241"/>
            <a:ext cx="2346325" cy="3140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0" y="394217"/>
            <a:ext cx="10934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минимизации дивидендов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(налоговых предпочтений)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Литценбергер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Рамасвами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основана на предположении, что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ДП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минимизацией налоговых вып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распределяемую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виде дивидендов среди акционеров)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капитализируемую часть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34" y="4426090"/>
            <a:ext cx="2686094" cy="2088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698" y="353693"/>
            <a:ext cx="11051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налоговых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текущем периоде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превышает стоимость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налоговых выплат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будущем периоде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как со вре­менем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изменяют (уменьшают) свою стоимость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ее основу положены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ставки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налогообложения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дивиденды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прирост капитала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64" y="3947128"/>
            <a:ext cx="2582863" cy="26908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61" y="4001134"/>
            <a:ext cx="2692152" cy="25828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1" y="454955"/>
            <a:ext cx="11451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акционеров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важен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капитализированный доход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уплаченный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поскольку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дивиденды облагаются налогом по большей ставке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Акционеры, которые получают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дивиденд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требовать от компании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оплаты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высокой ставки налога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78" y="4809226"/>
            <a:ext cx="1264443" cy="13467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72" y="4809226"/>
            <a:ext cx="1152128" cy="12747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432" y="578882"/>
            <a:ext cx="10458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этим целесообразно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сумму дивидендов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налоговые выплаты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увеличить сумму капитализируемой части прибыли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увеличить будущие налоговые выплаты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них,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со временем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снизится.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расходы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выплату налогов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уменьшатся</a:t>
            </a:r>
            <a:r>
              <a:rPr lang="ru-RU" sz="2800" dirty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40177"/>
            <a:ext cx="1296144" cy="13091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98" y="4640177"/>
            <a:ext cx="1316732" cy="131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6147" y="224939"/>
            <a:ext cx="7321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Сигнальная теория дивидендов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550" y="1569988"/>
            <a:ext cx="106915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 реальная рыночная стоимость акций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оценивается и устанавливается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выплачиваемых по ним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уровня дивидендных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возрастание рыночной стоимости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 их реализации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приносит акционерам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дополнительный доход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04" y="932825"/>
            <a:ext cx="657783" cy="668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0" y="947388"/>
            <a:ext cx="576064" cy="5760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83" y="924239"/>
            <a:ext cx="658366" cy="622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2" y="924239"/>
            <a:ext cx="648072" cy="622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58" y="5601861"/>
            <a:ext cx="1430450" cy="10772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6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1" y="209550"/>
            <a:ext cx="11222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дивидендных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рассматривается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существенный фактор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влияния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рыночную стоимость  акций,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т.к. многие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определения текущей стоимости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используют в качестве составляющей расчетов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величину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выплаченных дивидендов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на будущий период.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44" y="4241423"/>
            <a:ext cx="4667250" cy="24098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939" y="209550"/>
            <a:ext cx="11010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солидных дивидендов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подает сигнал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рынку о том, что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фирма находится на подъеме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данная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применима в том случае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рынок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прозрачен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“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передает сигналы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большому количеству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рынка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минимальными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издержками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обычно затруднено.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77" y="4424164"/>
            <a:ext cx="7416824" cy="2160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123" y="78938"/>
            <a:ext cx="11127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соответствия дивидендной политики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составу акционеров (теория эффекта клиентуры)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осуществлять такую ДП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которая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соответствует ожиданиям большинства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состав акционеров заинтересован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получении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именно эту ДП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следует предпочесть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предприятию.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1440160" cy="1781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90" y="4653136"/>
            <a:ext cx="1330507" cy="1781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17" y="4653136"/>
            <a:ext cx="1440159" cy="1781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51" y="4221089"/>
            <a:ext cx="2532275" cy="22131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/>
              <a:t>Подходы к формированию дивидендной политики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1801" y="3357564"/>
            <a:ext cx="3647017" cy="26622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Остаточная</a:t>
            </a:r>
            <a:r>
              <a:rPr lang="ru-RU" sz="2400" dirty="0" smtClean="0"/>
              <a:t> политика дивидендных выплат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Политика </a:t>
            </a:r>
            <a:r>
              <a:rPr lang="ru-RU" sz="2400" dirty="0" smtClean="0">
                <a:solidFill>
                  <a:srgbClr val="FF0000"/>
                </a:solidFill>
              </a:rPr>
              <a:t>стабильного размер</a:t>
            </a:r>
            <a:r>
              <a:rPr lang="ru-RU" sz="2400" dirty="0" smtClean="0"/>
              <a:t>а дивидендных выплат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24867" y="3454401"/>
            <a:ext cx="3653367" cy="2671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Политика </a:t>
            </a:r>
            <a:r>
              <a:rPr lang="ru-RU" sz="2400" dirty="0" smtClean="0">
                <a:solidFill>
                  <a:srgbClr val="FF0000"/>
                </a:solidFill>
              </a:rPr>
              <a:t>минимального стабильного размера </a:t>
            </a:r>
            <a:r>
              <a:rPr lang="ru-RU" sz="2400" dirty="0" smtClean="0"/>
              <a:t>дивидендов с надбавкой в отдельные периоды 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814918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Консервативный</a:t>
            </a:r>
          </a:p>
          <a:p>
            <a:pPr algn="ctr"/>
            <a:r>
              <a:rPr lang="ru-RU" sz="2400">
                <a:latin typeface="Comic Sans MS" pitchFamily="66" charset="0"/>
              </a:rPr>
              <a:t>подход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464051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Умеренный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подход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8113185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Агрессивный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подход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015818" y="3429000"/>
            <a:ext cx="3744383" cy="2590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/>
              <a:t>Политика </a:t>
            </a:r>
            <a:r>
              <a:rPr lang="ru-RU" sz="2400" dirty="0">
                <a:solidFill>
                  <a:srgbClr val="FF0000"/>
                </a:solidFill>
              </a:rPr>
              <a:t>стабильного уровня </a:t>
            </a:r>
            <a:r>
              <a:rPr lang="ru-RU" sz="2400" dirty="0"/>
              <a:t>дивидендов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/>
              <a:t>Политика </a:t>
            </a:r>
            <a:r>
              <a:rPr lang="ru-RU" sz="2400" dirty="0">
                <a:solidFill>
                  <a:srgbClr val="FF0000"/>
                </a:solidFill>
              </a:rPr>
              <a:t>постоянного возрастания </a:t>
            </a:r>
            <a:r>
              <a:rPr lang="ru-RU" sz="2400" dirty="0"/>
              <a:t>размера дивидендов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351618" y="1700213"/>
            <a:ext cx="3649133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000751" y="1700213"/>
            <a:ext cx="0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000751" y="1700213"/>
            <a:ext cx="3744383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38" y="3591181"/>
            <a:ext cx="3599723" cy="20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7885" y="494042"/>
            <a:ext cx="9622972" cy="290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Дивидендные выплаты </a:t>
            </a:r>
            <a:endParaRPr lang="ru-RU" sz="4800" dirty="0" smtClean="0"/>
          </a:p>
          <a:p>
            <a:r>
              <a:rPr lang="ru-RU" sz="4800" dirty="0" smtClean="0"/>
              <a:t>компании </a:t>
            </a:r>
            <a:r>
              <a:rPr lang="ru-RU" sz="4800" dirty="0"/>
              <a:t>Макдональдс </a:t>
            </a:r>
            <a:endParaRPr lang="ru-RU" sz="4800" dirty="0" smtClean="0"/>
          </a:p>
          <a:p>
            <a:r>
              <a:rPr lang="ru-RU" sz="4800" dirty="0" smtClean="0"/>
              <a:t>увеличивает </a:t>
            </a:r>
            <a:r>
              <a:rPr lang="ru-RU" sz="4800" dirty="0"/>
              <a:t>уже </a:t>
            </a:r>
            <a:r>
              <a:rPr lang="ru-RU" sz="4800" b="1" dirty="0" smtClean="0"/>
              <a:t>38 лет </a:t>
            </a:r>
            <a:r>
              <a:rPr lang="ru-RU" sz="4800" dirty="0"/>
              <a:t>подряд.</a:t>
            </a:r>
          </a:p>
        </p:txBody>
      </p:sp>
    </p:spTree>
    <p:extLst>
      <p:ext uri="{BB962C8B-B14F-4D97-AF65-F5344CB8AC3E}">
        <p14:creationId xmlns:p14="http://schemas.microsoft.com/office/powerpoint/2010/main" val="21121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1390651" y="454954"/>
            <a:ext cx="9410700" cy="802345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типы дивидендной политики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1573560"/>
            <a:ext cx="1072515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Консервативная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первоочередное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удовлетворение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инвестиционных потребностей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а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дивидендов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минимальном стабильном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размере или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950" y="3344044"/>
            <a:ext cx="1072515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Компромиссная (умеренная):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стабильный уровень выплаты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надбавкой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отдельные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периоды.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наибольшей степени увязана с результатами фин. деятельности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и уровнем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удовлетворения его инвестиционных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потребностей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2950" y="4995720"/>
            <a:ext cx="10725150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Агрессивная: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стабильный уровень выплаты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 с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“агрессивной” надбавкой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отдельные периоды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рыночной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фондовой “раскрутки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предприятия.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наименьшей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увязана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результатами финансовой деятельности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предприятия.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0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282" y="454955"/>
            <a:ext cx="101536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Оптимальная ДП определяется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Инвестиционными возможностями предприятия;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Ценой заемного капитала по сравнению с ценой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собственного капитала;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Сроками появления инвестиционных возможностей;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Ликвидностью и кредитоспособностью предприятия;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Инфляцией;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 Установленными законом ограничениями;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Предпочтениями акционеров;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Контролем со стороны акционеров.</a:t>
            </a:r>
          </a:p>
        </p:txBody>
      </p:sp>
    </p:spTree>
    <p:extLst>
      <p:ext uri="{BB962C8B-B14F-4D97-AF65-F5344CB8AC3E}">
        <p14:creationId xmlns:p14="http://schemas.microsoft.com/office/powerpoint/2010/main" val="2824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1391478" y="332656"/>
            <a:ext cx="9793087" cy="648072"/>
          </a:xfrm>
          <a:prstGeom prst="flowChartMulti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391477" y="1412776"/>
            <a:ext cx="9313035" cy="77266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факторов, определяющих предпосылки формирования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391477" y="2492896"/>
            <a:ext cx="9313035" cy="79208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типа ДП в соответствии с финансовой стратегией акционерного общества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391477" y="3538469"/>
            <a:ext cx="9313035" cy="82663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механизма распределения прибыли в соответствии с выбранным типом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391479" y="4598261"/>
            <a:ext cx="9313035" cy="70294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 уровня дивидендных выплат на одну акцию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419707" y="5525425"/>
            <a:ext cx="9284807" cy="72883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эффективности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48" y="578882"/>
            <a:ext cx="11108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((Общие дивиденды за посл. фин.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год) x 100%) / (Текущая рыночная цена акции)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компания выплатила дивиденды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акцию в размере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текущая рыночная цена акции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получается дивидендная доходность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5,45%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Див. на акцию / Цена акции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 / 275) х 100% = 5,45%</a:t>
            </a:r>
          </a:p>
        </p:txBody>
      </p:sp>
    </p:spTree>
    <p:extLst>
      <p:ext uri="{BB962C8B-B14F-4D97-AF65-F5344CB8AC3E}">
        <p14:creationId xmlns:p14="http://schemas.microsoft.com/office/powerpoint/2010/main" val="20368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54955"/>
            <a:ext cx="10629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Однако, поскольку этим способом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измерить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то, что уже имело место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необязательно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будет показателем будущих дивидендов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аналитики по инвестициям придают большое значение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указанным компанией дивидендам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получения более реалистичного расчета, который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"перспективная дивидендная доходность".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дивидендная доходность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((прогнозируемые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(или ожидаемые) дивиденды на акцию) x 100%) / (текущая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рыночная цена акции).</a:t>
            </a:r>
          </a:p>
        </p:txBody>
      </p:sp>
    </p:spTree>
    <p:extLst>
      <p:ext uri="{BB962C8B-B14F-4D97-AF65-F5344CB8AC3E}">
        <p14:creationId xmlns:p14="http://schemas.microsoft.com/office/powerpoint/2010/main" val="22413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150" y="578882"/>
            <a:ext cx="11298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прогнозирует дивиденды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размере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акцию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текущий финансовый год,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дивидендная доходность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6,55%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(Див. на акцию) / (Цена акции)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 = (18 / 275) x 100% = 6,55%</a:t>
            </a:r>
          </a:p>
        </p:txBody>
      </p:sp>
    </p:spTree>
    <p:extLst>
      <p:ext uri="{BB962C8B-B14F-4D97-AF65-F5344CB8AC3E}">
        <p14:creationId xmlns:p14="http://schemas.microsoft.com/office/powerpoint/2010/main" val="31394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09550"/>
            <a:ext cx="1067248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инвестора еще важнее суметь оценить, насколько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прибыльна 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 того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она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выплачивает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своим акционерам.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нераспределенной прибыли на акцию (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компании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оплаты налогов (и расходов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составляет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1 000 000 $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она выпустила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составляет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20 $ на акцию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 = (Прибыль после налогообложения) / (Количество акций)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(1000000 / 50000) = 20</a:t>
            </a:r>
          </a:p>
        </p:txBody>
      </p:sp>
    </p:spTree>
    <p:extLst>
      <p:ext uri="{BB962C8B-B14F-4D97-AF65-F5344CB8AC3E}">
        <p14:creationId xmlns:p14="http://schemas.microsoft.com/office/powerpoint/2010/main" val="34070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0955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КОДЕКСЫ ДИВИДЕНДНОЙ ПОЛИТИКИ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РАЗМЕРА ДИВИДЕНДОВ;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 ВЫПЛАТ;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ВЫПЛАТ ДИВИДЕНДОВ;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ВЫПЛАТ.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52" y="4149674"/>
            <a:ext cx="4752528" cy="2160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454955"/>
            <a:ext cx="104965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дивидендной политики можно описать через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Дж. </a:t>
            </a:r>
            <a:r>
              <a:rPr lang="ru-RU" alt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Уолтера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которая связывает 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рыночную цену </a:t>
            </a:r>
          </a:p>
          <a:p>
            <a:pPr algn="ctr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показателями дея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тельности предприятия:</a:t>
            </a: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рыночная цена акции, руб./шт.;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дивидендные выплаты на одну акцию руб./шт.; </a:t>
            </a:r>
          </a:p>
          <a:p>
            <a:pPr algn="ctr"/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рентабельность инвестиций в долях годовых;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дисконтирования, в долях годовых;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прибыль на акцию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2" y="2111719"/>
            <a:ext cx="4024313" cy="974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6325" y="394216"/>
            <a:ext cx="960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дивидендные политики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определяются через </a:t>
            </a:r>
          </a:p>
          <a:p>
            <a:pPr algn="ctr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зависимые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друг от друга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коэффициенты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реинвестирования;</a:t>
            </a:r>
          </a:p>
          <a:p>
            <a:pPr algn="ctr"/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дивидендных выплат;</a:t>
            </a:r>
          </a:p>
          <a:p>
            <a:pPr algn="ctr"/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чистая прибыль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378129"/>
            <a:ext cx="1951037" cy="1158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22" y="2440041"/>
            <a:ext cx="2133600" cy="10969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55135" t="12673" r="5064" b="6611"/>
          <a:stretch/>
        </p:blipFill>
        <p:spPr bwMode="auto">
          <a:xfrm>
            <a:off x="391882" y="725710"/>
            <a:ext cx="7634516" cy="595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0455" y="272927"/>
            <a:ext cx="6778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Баффетология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М.Баффет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Д.Кларк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21601" y="503759"/>
            <a:ext cx="4078514" cy="367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По данным </a:t>
            </a:r>
            <a:r>
              <a:rPr lang="ru-RU" dirty="0" err="1"/>
              <a:t>Forbes</a:t>
            </a:r>
            <a:r>
              <a:rPr lang="ru-RU" dirty="0"/>
              <a:t>, Уоррен </a:t>
            </a:r>
            <a:r>
              <a:rPr lang="ru-RU" dirty="0" err="1"/>
              <a:t>Баффет</a:t>
            </a:r>
            <a:r>
              <a:rPr lang="ru-RU" dirty="0"/>
              <a:t> занимает второе место в рейтинге миллиардеров (76,9 млрд долларов).</a:t>
            </a:r>
          </a:p>
          <a:p>
            <a:pPr algn="l"/>
            <a:r>
              <a:rPr lang="ru-RU" dirty="0"/>
              <a:t>Обед с Уорреном </a:t>
            </a:r>
            <a:r>
              <a:rPr lang="ru-RU" dirty="0" err="1"/>
              <a:t>Баффетом</a:t>
            </a:r>
            <a:r>
              <a:rPr lang="ru-RU" dirty="0"/>
              <a:t>, известным бизнесменом и инвестором, был продан на интернет-площадке </a:t>
            </a:r>
            <a:r>
              <a:rPr lang="ru-RU" dirty="0" err="1"/>
              <a:t>eBay</a:t>
            </a:r>
            <a:r>
              <a:rPr lang="ru-RU" dirty="0"/>
              <a:t> за 2,6 млн долларов. </a:t>
            </a:r>
          </a:p>
        </p:txBody>
      </p:sp>
      <p:pic>
        <p:nvPicPr>
          <p:cNvPr id="7170" name="Picture 2" descr="D:\У.Баффе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91" y="4175873"/>
            <a:ext cx="4196866" cy="23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Эффективность дивидендной политики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75733" y="1752599"/>
            <a:ext cx="10896600" cy="45143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660066"/>
                </a:solidFill>
              </a:rPr>
              <a:t>Коэффициент дивидендных выплат. 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660066"/>
                </a:solidFill>
              </a:rPr>
              <a:t>Коэффициент соотношения цены и дохода по акции</a:t>
            </a:r>
            <a:endParaRPr lang="ru-RU" sz="2400" b="1" smtClean="0">
              <a:solidFill>
                <a:srgbClr val="660066"/>
              </a:solidFill>
            </a:endParaRP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42685" y="2384426"/>
          <a:ext cx="66167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3" imgW="2159000" imgH="889000" progId="Equation.3">
                  <p:embed/>
                </p:oleObj>
              </mc:Choice>
              <mc:Fallback>
                <p:oleObj name="Equation" r:id="rId3" imgW="21590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685" y="2384426"/>
                        <a:ext cx="661670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02970"/>
              </p:ext>
            </p:extLst>
          </p:nvPr>
        </p:nvGraphicFramePr>
        <p:xfrm>
          <a:off x="2927352" y="5258931"/>
          <a:ext cx="5759449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5" imgW="1816100" imgH="431800" progId="Equation.3">
                  <p:embed/>
                </p:oleObj>
              </mc:Choice>
              <mc:Fallback>
                <p:oleObj name="Equation" r:id="rId5" imgW="181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2" y="5258931"/>
                        <a:ext cx="5759449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0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1" y="209550"/>
            <a:ext cx="114512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цены к доходу на акцию.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отношение характеризуется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коэффициентом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Р/Е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техническом анализе (изучение потенциальной стоимости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компании в будущем) это самый важный аналитический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показатель. 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его цель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дать возможность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сравнения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сопоставимых ценных бумаг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рамки для конкретных отраслей. </a:t>
            </a:r>
          </a:p>
        </p:txBody>
      </p:sp>
    </p:spTree>
    <p:extLst>
      <p:ext uri="{BB962C8B-B14F-4D97-AF65-F5344CB8AC3E}">
        <p14:creationId xmlns:p14="http://schemas.microsoft.com/office/powerpoint/2010/main" val="21250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578883"/>
            <a:ext cx="10653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теории предусматриваются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налогов, равноценность для инвесторов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ди­видендов и доходов от прироста капитала,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эмиссионных и транзакционных затрат,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равнодоступность информации и др.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Очевидно, что далеко не все ограничения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оправданны и практически реализуемы.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82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333375"/>
            <a:ext cx="10363200" cy="1143000"/>
          </a:xfrm>
        </p:spPr>
        <p:txBody>
          <a:bodyPr/>
          <a:lstStyle/>
          <a:p>
            <a:r>
              <a:rPr lang="ru-RU" dirty="0">
                <a:latin typeface="Tahoma" pitchFamily="34" charset="0"/>
              </a:rPr>
              <a:t>Этапы формирования дивидендной политики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4023"/>
            <a:ext cx="109728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Оценка основных факторов, определяющих формирование дивидендной политики.</a:t>
            </a:r>
          </a:p>
          <a:p>
            <a:pPr marL="609600" indent="-609600">
              <a:buFontTx/>
              <a:buAutoNum type="arabicPeriod"/>
            </a:pP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Выбор типа дивидендной </a:t>
            </a:r>
            <a:r>
              <a:rPr lang="ru-RU" dirty="0" smtClean="0">
                <a:latin typeface="Tahoma" pitchFamily="34" charset="0"/>
              </a:rPr>
              <a:t>политики. </a:t>
            </a: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Распределение </a:t>
            </a:r>
            <a:r>
              <a:rPr lang="ru-RU" dirty="0" smtClean="0">
                <a:latin typeface="Tahoma" pitchFamily="34" charset="0"/>
              </a:rPr>
              <a:t>прибыли. </a:t>
            </a:r>
            <a:endParaRPr lang="ru-RU" dirty="0">
              <a:latin typeface="Tahoma" pitchFamily="34" charset="0"/>
            </a:endParaRPr>
          </a:p>
          <a:p>
            <a:pPr marL="609600" indent="-609600"/>
            <a:endParaRPr lang="ru-RU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/>
          <a:lstStyle/>
          <a:p>
            <a:pPr>
              <a:buFontTx/>
              <a:buNone/>
            </a:pPr>
            <a:r>
              <a:rPr lang="ru-RU" sz="2600" dirty="0">
                <a:latin typeface="Tahoma" pitchFamily="34" charset="0"/>
              </a:rPr>
              <a:t>4. Определение уровня дивидендных выплат:</a:t>
            </a:r>
            <a:r>
              <a:rPr lang="ru-RU" sz="2800" dirty="0">
                <a:latin typeface="Tahoma" pitchFamily="34" charset="0"/>
              </a:rPr>
              <a:t> </a:t>
            </a: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 smtClean="0"/>
              <a:t>где: </a:t>
            </a:r>
            <a:r>
              <a:rPr lang="ru-RU" sz="2000" b="1" dirty="0"/>
              <a:t>ФДВ</a:t>
            </a:r>
            <a:r>
              <a:rPr lang="ru-RU" sz="2000" dirty="0"/>
              <a:t> — фонд дивидендных выплат, сформированный в соответствии с избранным типом дивидендной политики;</a:t>
            </a: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b="1" dirty="0"/>
              <a:t>      </a:t>
            </a:r>
            <a:r>
              <a:rPr lang="ru-RU" sz="2000" b="1" dirty="0" err="1"/>
              <a:t>Выпл</a:t>
            </a:r>
            <a:r>
              <a:rPr lang="ru-RU" sz="2000" b="1" baseline="-25000" dirty="0" err="1"/>
              <a:t>ПА</a:t>
            </a:r>
            <a:r>
              <a:rPr lang="ru-RU" sz="2000" b="1" dirty="0"/>
              <a:t> </a:t>
            </a:r>
            <a:r>
              <a:rPr lang="ru-RU" sz="2000" dirty="0"/>
              <a:t>— фонд выплат дивидендов владельцам привилегированных акций (по предусматриваемому их уровню)</a:t>
            </a:r>
            <a:r>
              <a:rPr lang="ru-RU" sz="2800" dirty="0"/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3119968" y="3357564"/>
          <a:ext cx="672041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Формула" r:id="rId3" imgW="2235200" imgH="444500" progId="Equation.3">
                  <p:embed/>
                </p:oleObj>
              </mc:Choice>
              <mc:Fallback>
                <p:oleObj name="Формула" r:id="rId3" imgW="223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68" y="3357564"/>
                        <a:ext cx="6720417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7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dirty="0" smtClean="0">
                <a:latin typeface="Tahoma" pitchFamily="34" charset="0"/>
              </a:rPr>
              <a:t>5. </a:t>
            </a:r>
            <a:r>
              <a:rPr lang="ru-RU" sz="2600" dirty="0">
                <a:latin typeface="Tahoma" pitchFamily="34" charset="0"/>
              </a:rPr>
              <a:t>Оценка эффективности дивидендной политики акционерного </a:t>
            </a:r>
            <a:r>
              <a:rPr lang="ru-RU" sz="2600" dirty="0" smtClean="0">
                <a:latin typeface="Tahoma" pitchFamily="34" charset="0"/>
              </a:rPr>
              <a:t>общества:</a:t>
            </a:r>
            <a:r>
              <a:rPr lang="ru-RU" sz="2800" dirty="0" smtClean="0">
                <a:latin typeface="Tahoma" pitchFamily="34" charset="0"/>
              </a:rPr>
              <a:t> </a:t>
            </a: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а)</a:t>
            </a:r>
            <a:r>
              <a:rPr lang="ru-RU" sz="2800" b="1" dirty="0"/>
              <a:t> коэффициент дивидендных выплат</a:t>
            </a:r>
            <a:r>
              <a:rPr lang="ru-RU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                             или</a:t>
            </a: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 smtClean="0"/>
              <a:t>где: </a:t>
            </a:r>
            <a:r>
              <a:rPr lang="ru-RU" sz="2000" dirty="0" err="1"/>
              <a:t>Кдв</a:t>
            </a:r>
            <a:r>
              <a:rPr lang="ru-RU" sz="2000" dirty="0"/>
              <a:t> – коэффициент дивидендных выплат;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ЧП – сумма чистой прибыли акционерного общества;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 Да – сумма дивидендов, выплачиваемых на одну акцию;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 </a:t>
            </a:r>
            <a:r>
              <a:rPr lang="ru-RU" sz="2000" dirty="0" err="1"/>
              <a:t>ЧПа</a:t>
            </a:r>
            <a:r>
              <a:rPr lang="ru-RU" sz="2000" dirty="0"/>
              <a:t> - сумма чистой прибыли, приходящейся на одну акцию 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1678518" y="3860801"/>
          <a:ext cx="288078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Формула" r:id="rId3" imgW="812447" imgH="393529" progId="Equation.3">
                  <p:embed/>
                </p:oleObj>
              </mc:Choice>
              <mc:Fallback>
                <p:oleObj name="Формула" r:id="rId3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18" y="3860801"/>
                        <a:ext cx="288078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7823200" y="3860800"/>
          <a:ext cx="2880784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Формула" r:id="rId5" imgW="799753" imgH="444307" progId="Equation.3">
                  <p:embed/>
                </p:oleObj>
              </mc:Choice>
              <mc:Fallback>
                <p:oleObj name="Формула" r:id="rId5" imgW="79975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3860800"/>
                        <a:ext cx="2880784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5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dirty="0" smtClean="0">
                <a:latin typeface="Tahoma" pitchFamily="34" charset="0"/>
              </a:rPr>
              <a:t>Оценка </a:t>
            </a:r>
            <a:r>
              <a:rPr lang="ru-RU" sz="2600" dirty="0">
                <a:latin typeface="Tahoma" pitchFamily="34" charset="0"/>
              </a:rPr>
              <a:t>эффективности дивидендной политики акционерного </a:t>
            </a:r>
            <a:r>
              <a:rPr lang="ru-RU" sz="2600" dirty="0" smtClean="0">
                <a:latin typeface="Tahoma" pitchFamily="34" charset="0"/>
              </a:rPr>
              <a:t>общества:</a:t>
            </a:r>
            <a:r>
              <a:rPr lang="ru-RU" sz="2800" dirty="0" smtClean="0">
                <a:latin typeface="Tahoma" pitchFamily="34" charset="0"/>
              </a:rPr>
              <a:t> </a:t>
            </a: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б)</a:t>
            </a:r>
            <a:r>
              <a:rPr lang="ru-RU" sz="2800" b="1" dirty="0"/>
              <a:t> коэффициент соотношения цены и дохода по </a:t>
            </a:r>
            <a:r>
              <a:rPr lang="ru-RU" sz="2800" b="1" dirty="0" smtClean="0"/>
              <a:t>акции:</a:t>
            </a:r>
            <a:r>
              <a:rPr lang="ru-RU" sz="2800" dirty="0" smtClean="0"/>
              <a:t> </a:t>
            </a: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                             </a:t>
            </a: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 smtClean="0"/>
              <a:t>где: </a:t>
            </a:r>
            <a:r>
              <a:rPr lang="ru-RU" sz="2000" dirty="0" err="1"/>
              <a:t>РЦа</a:t>
            </a:r>
            <a:r>
              <a:rPr lang="ru-RU" sz="2000" dirty="0"/>
              <a:t> — рыночная цена одной акции;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Да — сумма дивидендов, выплаченных на одну акцию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078818" y="4149726"/>
          <a:ext cx="2978149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Формула" r:id="rId3" imgW="901309" imgH="444307" progId="Equation.3">
                  <p:embed/>
                </p:oleObj>
              </mc:Choice>
              <mc:Fallback>
                <p:oleObj name="Формула" r:id="rId3" imgW="90130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818" y="4149726"/>
                        <a:ext cx="2978149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4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7384"/>
            <a:ext cx="12432704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FF0000"/>
                </a:solidFill>
              </a:rPr>
              <a:t>Основные </a:t>
            </a:r>
            <a:r>
              <a:rPr lang="ru-RU" b="1" dirty="0">
                <a:solidFill>
                  <a:srgbClr val="FF0000"/>
                </a:solidFill>
              </a:rPr>
              <a:t>факторы, определяющие дивидендную политику предприятия: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r>
              <a:rPr lang="ru-RU" dirty="0"/>
              <a:t>1) </a:t>
            </a:r>
            <a:r>
              <a:rPr lang="ru-RU" b="1" dirty="0" smtClean="0"/>
              <a:t>Ограничения </a:t>
            </a:r>
            <a:r>
              <a:rPr lang="ru-RU" b="1" dirty="0"/>
              <a:t>правового характера.</a:t>
            </a:r>
            <a:r>
              <a:rPr lang="ru-RU" dirty="0"/>
              <a:t> Процедура объявления дивидендов проводится в </a:t>
            </a:r>
            <a:r>
              <a:rPr lang="ru-RU" dirty="0" smtClean="0"/>
              <a:t>2 этапа</a:t>
            </a:r>
            <a:r>
              <a:rPr lang="ru-RU" dirty="0"/>
              <a:t>: промежуточный и окончательный;</a:t>
            </a:r>
          </a:p>
          <a:p>
            <a:pPr algn="l"/>
            <a:r>
              <a:rPr lang="ru-RU" dirty="0"/>
              <a:t>2) </a:t>
            </a:r>
            <a:r>
              <a:rPr lang="ru-RU" b="1" dirty="0" smtClean="0"/>
              <a:t>Ограничения </a:t>
            </a:r>
            <a:r>
              <a:rPr lang="ru-RU" b="1" dirty="0"/>
              <a:t>контрактного характера. </a:t>
            </a:r>
            <a:r>
              <a:rPr lang="ru-RU" dirty="0"/>
              <a:t>Величина выплачиваемых дивидендов на практике регулируется специальным контрактом, в том случае, кода предприятие хочет получить ссуду. Чтобы обеспечить обслуживание такого долга, в контракте оговаривается предел, ниже которого не может опускаться величина нераспределенной прибыли, либо минимальный процент реинвестируемой прибыли.</a:t>
            </a:r>
          </a:p>
          <a:p>
            <a:pPr algn="l"/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b="1" dirty="0"/>
              <a:t>Ограничения в связи с недостаточной ликвидностью. </a:t>
            </a:r>
            <a:r>
              <a:rPr lang="ru-RU" dirty="0"/>
              <a:t>Дивиденды в денежной форме могут быть выплачены, если у предприятия есть деньги на расчетном счете.</a:t>
            </a:r>
          </a:p>
          <a:p>
            <a:pPr algn="l"/>
            <a:r>
              <a:rPr lang="ru-RU" dirty="0"/>
              <a:t>4) </a:t>
            </a:r>
            <a:r>
              <a:rPr lang="ru-RU" b="1" dirty="0" smtClean="0"/>
              <a:t>Ограничения </a:t>
            </a:r>
            <a:r>
              <a:rPr lang="ru-RU" b="1" dirty="0"/>
              <a:t>в связи с расширением производства. </a:t>
            </a:r>
            <a:r>
              <a:rPr lang="ru-RU" dirty="0"/>
              <a:t>Многие предприятия сталкиваются с проблемой поиска финансовых ресурсов для расширения производства, поэтому в таких случаях нередко прибегают к практике ограничения дивидендных выплат.</a:t>
            </a:r>
          </a:p>
          <a:p>
            <a:pPr algn="l"/>
            <a:r>
              <a:rPr lang="ru-RU" dirty="0"/>
              <a:t>5) </a:t>
            </a:r>
            <a:r>
              <a:rPr lang="ru-RU" b="1" dirty="0" smtClean="0"/>
              <a:t>Ограничения </a:t>
            </a:r>
            <a:r>
              <a:rPr lang="ru-RU" b="1" dirty="0"/>
              <a:t>в связи с интересами акционеров. </a:t>
            </a:r>
            <a:r>
              <a:rPr lang="ru-RU" dirty="0"/>
              <a:t>Определяя оптимальный размер дивидендов, директорат АО и акционеры должны оценивать, как величина дивидендов может повлиять на цену предприятия в целом, которое может выражаться в рыночной цене акций.</a:t>
            </a:r>
          </a:p>
          <a:p>
            <a:pPr algn="l"/>
            <a:r>
              <a:rPr lang="ru-RU" dirty="0"/>
              <a:t>6</a:t>
            </a:r>
            <a:r>
              <a:rPr lang="ru-RU" dirty="0" smtClean="0"/>
              <a:t>) </a:t>
            </a:r>
            <a:r>
              <a:rPr lang="ru-RU" b="1" dirty="0"/>
              <a:t>Ограничения рекламно-финансового характера. </a:t>
            </a:r>
            <a:r>
              <a:rPr lang="ru-RU" dirty="0"/>
              <a:t>Информация о дивидендной политики компании тщательно отслеживается аналитиками и т.д. Сбои в выплате дивидендов, любые нежелательные отклонения от сложившейся в данной компании практики могут привести к понижению рыночной цены акций, поэтому предприятие вынуждено поддерживать дивидендную политику на достаточно стабильном уровне, не смотря на возможные колебания конъюнктуры.</a:t>
            </a:r>
          </a:p>
        </p:txBody>
      </p:sp>
    </p:spTree>
    <p:extLst>
      <p:ext uri="{BB962C8B-B14F-4D97-AF65-F5344CB8AC3E}">
        <p14:creationId xmlns:p14="http://schemas.microsoft.com/office/powerpoint/2010/main" val="12447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6011" y="-27384"/>
            <a:ext cx="12432704" cy="6984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</a:rPr>
              <a:t>Факторами, от которых зависит выбор дивидендной политики фирмы, являются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стратегия развития бизнеса;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размеры полученной прибыли;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требование поддержания достаточного уровня ликвидности;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имеющиеся ограничения, связанные с использованием заемного капитала;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возможная дифференциация групп акционеров;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доступ фирмы на рынки капитала;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правовое регулирование дивидендных выплат и другие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6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48683" y="0"/>
            <a:ext cx="12528715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Выкуп акций</a:t>
            </a:r>
          </a:p>
          <a:p>
            <a:pPr algn="l"/>
            <a:r>
              <a:rPr lang="ru-RU" dirty="0"/>
              <a:t>В качестве альтернативы выплате денежных дивидендов фирма может распределить доход среди держателей акций путем выкупа части собственных акций, которые получают название акции в портфеле (</a:t>
            </a:r>
            <a:r>
              <a:rPr lang="ru-RU" dirty="0" err="1"/>
              <a:t>treasury</a:t>
            </a:r>
            <a:r>
              <a:rPr lang="ru-RU" dirty="0"/>
              <a:t> </a:t>
            </a:r>
            <a:r>
              <a:rPr lang="ru-RU" dirty="0" err="1"/>
              <a:t>stock</a:t>
            </a:r>
            <a:r>
              <a:rPr lang="ru-RU" dirty="0"/>
              <a:t>).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результате перевода части акций в разряд акций в портфеле их число в обороте </a:t>
            </a:r>
            <a:r>
              <a:rPr lang="ru-RU" dirty="0" smtClean="0"/>
              <a:t>уменьшается. </a:t>
            </a:r>
            <a:r>
              <a:rPr lang="ru-RU" dirty="0"/>
              <a:t>При условии, что такая операция не окажет негативного влияния на доходы фирмы, прибыль на одну акцию возрастет, что приводит к повышению рыночной цены акций, а это означает, что дивиденды заменяются доходом от прироста </a:t>
            </a:r>
            <a:r>
              <a:rPr lang="ru-RU" dirty="0" smtClean="0"/>
              <a:t>капитала.</a:t>
            </a:r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93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У.Бафферт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85" y="1699487"/>
            <a:ext cx="8168139" cy="38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328" y="0"/>
            <a:ext cx="11952651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Выкуп акций </a:t>
            </a:r>
            <a:endParaRPr lang="ru-RU" b="1" dirty="0" smtClean="0"/>
          </a:p>
          <a:p>
            <a:pPr algn="l"/>
            <a:r>
              <a:rPr lang="ru-RU" dirty="0" smtClean="0"/>
              <a:t>1. </a:t>
            </a:r>
            <a:r>
              <a:rPr lang="ru-RU" dirty="0"/>
              <a:t>Выкуп акций как регулярная, предсказуемая операция может оказаться неосуществимым ввиду неопределенности, существующей в отношении </a:t>
            </a:r>
            <a:r>
              <a:rPr lang="ru-RU" dirty="0" smtClean="0"/>
              <a:t>налогообложения </a:t>
            </a:r>
            <a:r>
              <a:rPr lang="ru-RU" dirty="0"/>
              <a:t>подобных операций, и таких факторов, как рыночная цена акций, количество акций, которое может быть приобретено, и т д</a:t>
            </a:r>
          </a:p>
          <a:p>
            <a:pPr lvl="0" algn="l"/>
            <a:r>
              <a:rPr lang="ru-RU" dirty="0" smtClean="0"/>
              <a:t>2. </a:t>
            </a:r>
            <a:r>
              <a:rPr lang="ru-RU" dirty="0"/>
              <a:t>Тем не менее выкуп акций может обеспечить преимущество, связанное с отсрочкой налогов на дивиденды, выплачиваемые акционерам, не продающим свои акции; поэтому данная операция должна тщательно рассматриваться с </a:t>
            </a:r>
            <a:r>
              <a:rPr lang="ru-RU" dirty="0" smtClean="0"/>
              <a:t>учетом </a:t>
            </a:r>
            <a:r>
              <a:rPr lang="ru-RU" dirty="0"/>
              <a:t>конкретного положения фирмы.</a:t>
            </a:r>
          </a:p>
          <a:p>
            <a:pPr algn="l"/>
            <a:r>
              <a:rPr lang="ru-RU" dirty="0" smtClean="0"/>
              <a:t>3. </a:t>
            </a:r>
            <a:r>
              <a:rPr lang="ru-RU" dirty="0"/>
              <a:t>Выкуп акций может быть особенно полезен для фирм, которые </a:t>
            </a:r>
            <a:r>
              <a:rPr lang="ru-RU" dirty="0" err="1" smtClean="0"/>
              <a:t>реструктурируются</a:t>
            </a:r>
            <a:r>
              <a:rPr lang="ru-RU" dirty="0"/>
              <a:t>, хотят значительно увеличить долю заемного капитала в течение короткого периода или найти применение денежным поступлениям от продажи </a:t>
            </a:r>
            <a:r>
              <a:rPr lang="ru-RU" dirty="0" smtClean="0"/>
              <a:t>активов.</a:t>
            </a:r>
          </a:p>
        </p:txBody>
      </p:sp>
    </p:spTree>
    <p:extLst>
      <p:ext uri="{BB962C8B-B14F-4D97-AF65-F5344CB8AC3E}">
        <p14:creationId xmlns:p14="http://schemas.microsoft.com/office/powerpoint/2010/main" val="39173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Выплата дивидендов акциями и дробление акций</a:t>
            </a:r>
          </a:p>
          <a:p>
            <a:pPr algn="l"/>
            <a:r>
              <a:rPr lang="ru-RU" dirty="0"/>
              <a:t>Дивиденды в форме акций (</a:t>
            </a:r>
            <a:r>
              <a:rPr lang="ru-RU" dirty="0" err="1"/>
              <a:t>stock</a:t>
            </a:r>
            <a:r>
              <a:rPr lang="ru-RU" dirty="0"/>
              <a:t> </a:t>
            </a:r>
            <a:r>
              <a:rPr lang="ru-RU" dirty="0" err="1"/>
              <a:t>dividend</a:t>
            </a:r>
            <a:r>
              <a:rPr lang="ru-RU" dirty="0"/>
              <a:t>) и </a:t>
            </a:r>
            <a:r>
              <a:rPr lang="ru-RU" u="sng" dirty="0"/>
              <a:t>дробление</a:t>
            </a:r>
            <a:r>
              <a:rPr lang="ru-RU" dirty="0"/>
              <a:t> акций (</a:t>
            </a:r>
            <a:r>
              <a:rPr lang="ru-RU" dirty="0" err="1"/>
              <a:t>stock</a:t>
            </a:r>
            <a:r>
              <a:rPr lang="ru-RU" dirty="0"/>
              <a:t> </a:t>
            </a:r>
            <a:r>
              <a:rPr lang="ru-RU" u="sng" dirty="0" err="1">
                <a:solidFill>
                  <a:srgbClr val="FF0000"/>
                </a:solidFill>
              </a:rPr>
              <a:t>split</a:t>
            </a:r>
            <a:r>
              <a:rPr lang="ru-RU" dirty="0"/>
              <a:t>) имеют отношение к дивидендным выплатам в форме денежных </a:t>
            </a:r>
            <a:r>
              <a:rPr lang="ru-RU" dirty="0" smtClean="0"/>
              <a:t>средств.</a:t>
            </a:r>
          </a:p>
          <a:p>
            <a:pPr algn="l"/>
            <a:r>
              <a:rPr lang="ru-RU" dirty="0"/>
              <a:t>Операция дробления акций проводится фирмой с целью увеличения числа акций, находящихся в </a:t>
            </a:r>
            <a:r>
              <a:rPr lang="ru-RU" dirty="0" smtClean="0"/>
              <a:t>обращении.</a:t>
            </a:r>
          </a:p>
          <a:p>
            <a:pPr algn="l"/>
            <a:r>
              <a:rPr lang="ru-RU" dirty="0" smtClean="0"/>
              <a:t>Обычно </a:t>
            </a:r>
            <a:r>
              <a:rPr lang="ru-RU" dirty="0"/>
              <a:t>в результате дробления цена акции уменьшается пропорционально увеличению числа акций — «пирог делится на меньшие куски</a:t>
            </a:r>
            <a:r>
              <a:rPr lang="ru-RU" dirty="0" smtClean="0"/>
              <a:t>».</a:t>
            </a:r>
          </a:p>
          <a:p>
            <a:pPr algn="l"/>
            <a:r>
              <a:rPr lang="ru-RU" dirty="0" smtClean="0"/>
              <a:t>При </a:t>
            </a:r>
            <a:r>
              <a:rPr lang="ru-RU" dirty="0"/>
              <a:t>выплате дивидендов акциями фирма выплачивает дивиденд не наличными деньгами, а в форме предоставления дополнительных </a:t>
            </a:r>
            <a:r>
              <a:rPr lang="ru-RU" dirty="0" smtClean="0"/>
              <a:t>акций.</a:t>
            </a:r>
          </a:p>
          <a:p>
            <a:pPr algn="l"/>
            <a:r>
              <a:rPr lang="ru-RU" dirty="0" smtClean="0"/>
              <a:t>Обе </a:t>
            </a:r>
            <a:r>
              <a:rPr lang="ru-RU" dirty="0"/>
              <a:t>вышеуказанные операции применяются для удержания цены акций в пределах оптимального диапазона.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80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Резюме:</a:t>
            </a:r>
          </a:p>
          <a:p>
            <a:pPr algn="l"/>
            <a:r>
              <a:rPr lang="ru-RU" dirty="0"/>
              <a:t>Политика выплаты дивидендов подразумевает принятие решения о выплате прибыли фирмы акционерам либо ее реинвестировании; это решение может повлиять на цену акций фирмы как благоприятным, так и неблагоприятным образом. </a:t>
            </a:r>
            <a:endParaRPr lang="ru-RU" dirty="0" smtClean="0"/>
          </a:p>
          <a:p>
            <a:pPr algn="l"/>
            <a:r>
              <a:rPr lang="ru-RU" b="1" dirty="0" smtClean="0"/>
              <a:t>Ключевые </a:t>
            </a:r>
            <a:r>
              <a:rPr lang="ru-RU" b="1" dirty="0"/>
              <a:t>факторы, определяющие дивидендную политику фирмы:</a:t>
            </a:r>
          </a:p>
          <a:p>
            <a:pPr algn="l"/>
            <a:r>
              <a:rPr lang="ru-RU" dirty="0"/>
              <a:t>Выбор политики дивидендов </a:t>
            </a:r>
          </a:p>
          <a:p>
            <a:pPr algn="l"/>
            <a:r>
              <a:rPr lang="ru-RU" dirty="0"/>
              <a:t>Теория </a:t>
            </a:r>
            <a:r>
              <a:rPr lang="ru-RU" dirty="0" err="1"/>
              <a:t>иррелевантности</a:t>
            </a:r>
            <a:r>
              <a:rPr lang="ru-RU" dirty="0"/>
              <a:t> дивидендов (Миллер и Модильяни).</a:t>
            </a:r>
          </a:p>
          <a:p>
            <a:pPr algn="l"/>
            <a:r>
              <a:rPr lang="ru-RU" dirty="0"/>
              <a:t>Теория «синицы в руках (Гордон и </a:t>
            </a:r>
            <a:r>
              <a:rPr lang="ru-RU" dirty="0" err="1"/>
              <a:t>Липтнер</a:t>
            </a:r>
            <a:r>
              <a:rPr lang="ru-RU" dirty="0"/>
              <a:t>)</a:t>
            </a:r>
          </a:p>
          <a:p>
            <a:pPr algn="l"/>
            <a:r>
              <a:rPr lang="ru-RU" dirty="0"/>
              <a:t>Теория налоговой дифференциации (</a:t>
            </a:r>
            <a:r>
              <a:rPr lang="ru-RU" dirty="0" err="1"/>
              <a:t>Литценбергер</a:t>
            </a:r>
            <a:r>
              <a:rPr lang="ru-RU" dirty="0"/>
              <a:t> и </a:t>
            </a:r>
            <a:r>
              <a:rPr lang="ru-RU" dirty="0" err="1"/>
              <a:t>Рамасвами</a:t>
            </a:r>
            <a:r>
              <a:rPr lang="ru-RU" dirty="0"/>
              <a:t>).</a:t>
            </a:r>
          </a:p>
          <a:p>
            <a:pPr algn="l"/>
            <a:r>
              <a:rPr lang="ru-RU" dirty="0"/>
              <a:t>Политика выплаты дивидендов должна отражать также информационное (сигнальное) содержание и эффект клиентуры, может уменьшить агентские затраты.</a:t>
            </a:r>
          </a:p>
          <a:p>
            <a:pPr algn="l"/>
            <a:r>
              <a:rPr lang="ru-RU" dirty="0"/>
              <a:t>Политика выплаты постоянно увеличивающихся дивидендов. </a:t>
            </a:r>
          </a:p>
          <a:p>
            <a:pPr algn="l"/>
            <a:r>
              <a:rPr lang="ru-RU" dirty="0"/>
              <a:t>Большинство фирм применяют модель выплаты дивидендов по остаточному принципу.</a:t>
            </a:r>
          </a:p>
          <a:p>
            <a:pPr algn="l"/>
            <a:r>
              <a:rPr lang="ru-RU" dirty="0"/>
              <a:t>План реинвестирования дивидендов. </a:t>
            </a:r>
          </a:p>
          <a:p>
            <a:pPr algn="l"/>
            <a:r>
              <a:rPr lang="ru-RU" dirty="0"/>
              <a:t>При определении политики выплаты дивидендов менеджеры учитывают и другие факторы, например юридические ограничения, инвестиционные возможности, доступность и цену других источников, налоги</a:t>
            </a:r>
          </a:p>
          <a:p>
            <a:pPr algn="l"/>
            <a:r>
              <a:rPr lang="ru-RU" dirty="0"/>
              <a:t>Выкуп акций. Операция дробления акций и выплаты дивидендов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62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nographies.ru/images/mono/i5.rae.ru/mono/140/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96122"/>
            <a:ext cx="825974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85535" y="5604994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коэффициента дивидендного выхода </a:t>
            </a:r>
          </a:p>
        </p:txBody>
      </p:sp>
    </p:spTree>
    <p:extLst>
      <p:ext uri="{BB962C8B-B14F-4D97-AF65-F5344CB8AC3E}">
        <p14:creationId xmlns:p14="http://schemas.microsoft.com/office/powerpoint/2010/main" val="41540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4941168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показателя дивидендного дохода</a:t>
            </a:r>
          </a:p>
        </p:txBody>
      </p:sp>
      <p:pic>
        <p:nvPicPr>
          <p:cNvPr id="7170" name="Picture 2" descr="http://www.monographies.ru/images/mono/i5.rae.ru/mono/140/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332656"/>
            <a:ext cx="7176988" cy="40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5229200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коэффициента соотношения цены и прибыли на акцию </a:t>
            </a:r>
          </a:p>
        </p:txBody>
      </p:sp>
      <p:pic>
        <p:nvPicPr>
          <p:cNvPr id="6146" name="Picture 2" descr="http://www.monographies.ru/images/mono/i5.rae.ru/mono/140/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476672"/>
            <a:ext cx="7200800" cy="40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4941168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Формула расчета уровня дивидендных выплат на акцию</a:t>
            </a:r>
            <a:endParaRPr lang="ru-RU" dirty="0"/>
          </a:p>
        </p:txBody>
      </p:sp>
      <p:pic>
        <p:nvPicPr>
          <p:cNvPr id="5122" name="Picture 2" descr="http://www.monographies.ru/images/mono/i5.rae.ru/mono/140/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548680"/>
            <a:ext cx="6720747" cy="37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5413" y="5085184"/>
            <a:ext cx="1075319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5413" y="3212976"/>
            <a:ext cx="10753195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dirty="0">
                <a:solidFill>
                  <a:schemeClr val="tx1"/>
                </a:solidFill>
              </a:rPr>
              <a:t>К =  </a:t>
            </a: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Чистая </a:t>
            </a:r>
            <a:r>
              <a:rPr lang="ru-RU" sz="3600" b="1" baseline="30000" dirty="0">
                <a:solidFill>
                  <a:schemeClr val="tx1"/>
                </a:solidFill>
              </a:rPr>
              <a:t>прибыль 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– дивиденды </a:t>
            </a:r>
            <a:r>
              <a:rPr lang="ru-RU" sz="3600" b="1" baseline="30000" dirty="0">
                <a:solidFill>
                  <a:schemeClr val="tx1"/>
                </a:solidFill>
              </a:rPr>
              <a:t>по привилегированным 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акциям)</a:t>
            </a:r>
            <a:r>
              <a:rPr lang="ru-RU" sz="3600" b="1" dirty="0">
                <a:solidFill>
                  <a:schemeClr val="tx1"/>
                </a:solidFill>
              </a:rPr>
              <a:t> / </a:t>
            </a:r>
            <a:r>
              <a:rPr lang="ru-RU" sz="3600" b="1" baseline="-25000" dirty="0">
                <a:solidFill>
                  <a:schemeClr val="tx1"/>
                </a:solidFill>
              </a:rPr>
              <a:t>Количество простых акций в </a:t>
            </a:r>
            <a:r>
              <a:rPr lang="ru-RU" sz="3600" b="1" baseline="-25000" dirty="0" smtClean="0">
                <a:solidFill>
                  <a:schemeClr val="tx1"/>
                </a:solidFill>
              </a:rPr>
              <a:t>обращении</a:t>
            </a:r>
            <a:endParaRPr lang="ru-RU" sz="36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15413" y="548680"/>
            <a:ext cx="10871200" cy="18026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Коэффициент чистой прибыли на одну акцию (EPS) определяется как </a:t>
            </a:r>
            <a:r>
              <a:rPr lang="ru-RU" i="1" dirty="0" smtClean="0">
                <a:solidFill>
                  <a:srgbClr val="00B050"/>
                </a:solidFill>
              </a:rPr>
              <a:t>соотношение чистой прибыли за минусом суммы ди­видендов по привилегированным акциям и количества простых акций в обращении: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9828" y="5074719"/>
            <a:ext cx="10116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Количество простых акций в обращении  = общее количество выпущенных в обращение простых акций - собственные простые акции в портфеле предприятия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27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8176233"/>
              </p:ext>
            </p:extLst>
          </p:nvPr>
        </p:nvGraphicFramePr>
        <p:xfrm>
          <a:off x="201478" y="185981"/>
          <a:ext cx="6679770" cy="623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Блок-схема: перфолента 7"/>
          <p:cNvSpPr/>
          <p:nvPr/>
        </p:nvSpPr>
        <p:spPr>
          <a:xfrm>
            <a:off x="6183824" y="650929"/>
            <a:ext cx="5362414" cy="2805195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B51717"/>
                </a:solidFill>
              </a:rPr>
              <a:t>Текущий доход </a:t>
            </a:r>
            <a:r>
              <a:rPr lang="ru-RU" sz="3200" dirty="0"/>
              <a:t>– ежегодные периодичные  выплаты по активу, приносящему доход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183824" y="3146156"/>
            <a:ext cx="5610386" cy="3859077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B51717"/>
                </a:solidFill>
              </a:rPr>
              <a:t>Капитальный доход </a:t>
            </a:r>
            <a:r>
              <a:rPr lang="ru-RU" sz="3000" dirty="0"/>
              <a:t>– прирост капитала за определенный период, положительная разница между ценой приобретения и ценой продажи актива</a:t>
            </a:r>
          </a:p>
        </p:txBody>
      </p:sp>
    </p:spTree>
    <p:extLst>
      <p:ext uri="{BB962C8B-B14F-4D97-AF65-F5344CB8AC3E}">
        <p14:creationId xmlns:p14="http://schemas.microsoft.com/office/powerpoint/2010/main" val="7622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5733" y="2492896"/>
            <a:ext cx="48965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381" y="4077072"/>
            <a:ext cx="5280587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Дивиденды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0043" y="4077072"/>
            <a:ext cx="48965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Капитализация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3392" y="260648"/>
            <a:ext cx="10882435" cy="1656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Основные направления распределения прибыли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695733" y="3429000"/>
            <a:ext cx="1248139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56107" y="3429000"/>
            <a:ext cx="1536171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4647</Words>
  <Application>Microsoft Office PowerPoint</Application>
  <PresentationFormat>Произвольный</PresentationFormat>
  <Paragraphs>611</Paragraphs>
  <Slides>78</Slides>
  <Notes>52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78</vt:i4>
      </vt:variant>
    </vt:vector>
  </HeadingPairs>
  <TitlesOfParts>
    <vt:vector size="81" baseType="lpstr">
      <vt:lpstr>1_Office Theme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дивидендов</vt:lpstr>
      <vt:lpstr>Презентация PowerPoint</vt:lpstr>
      <vt:lpstr>Презентация PowerPoint</vt:lpstr>
      <vt:lpstr>Презентация PowerPoint</vt:lpstr>
      <vt:lpstr>Негативные последствия выплаты дивидендов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Подходы к формированию дивидендной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дивидендной политики</vt:lpstr>
      <vt:lpstr>Презентация PowerPoint</vt:lpstr>
      <vt:lpstr>Презентация PowerPoint</vt:lpstr>
      <vt:lpstr>Этапы формирования дивидендной политики</vt:lpstr>
      <vt:lpstr>Этапы формирования (продолжение)</vt:lpstr>
      <vt:lpstr>Этапы формирования (продолжение)</vt:lpstr>
      <vt:lpstr>Этапы формирования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user</cp:lastModifiedBy>
  <cp:revision>147</cp:revision>
  <dcterms:created xsi:type="dcterms:W3CDTF">2016-03-13T21:05:59Z</dcterms:created>
  <dcterms:modified xsi:type="dcterms:W3CDTF">2019-10-23T18:54:02Z</dcterms:modified>
</cp:coreProperties>
</file>